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4"/>
  </p:notesMasterIdLst>
  <p:sldIdLst>
    <p:sldId id="267" r:id="rId2"/>
    <p:sldId id="269" r:id="rId3"/>
  </p:sldIdLst>
  <p:sldSz cx="7775575" cy="10907713"/>
  <p:notesSz cx="6735763" cy="9866313"/>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A4"/>
    <a:srgbClr val="D1378F"/>
    <a:srgbClr val="FE6E02"/>
    <a:srgbClr val="517D33"/>
    <a:srgbClr val="338D4B"/>
    <a:srgbClr val="29AD3F"/>
    <a:srgbClr val="00CC00"/>
    <a:srgbClr val="6DDA99"/>
    <a:srgbClr val="B6F4DE"/>
    <a:srgbClr val="61E7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71" autoAdjust="0"/>
    <p:restoredTop sz="86418"/>
  </p:normalViewPr>
  <p:slideViewPr>
    <p:cSldViewPr snapToGrid="0">
      <p:cViewPr varScale="1">
        <p:scale>
          <a:sx n="70" d="100"/>
          <a:sy n="70" d="100"/>
        </p:scale>
        <p:origin x="3492" y="78"/>
      </p:cViewPr>
      <p:guideLst>
        <p:guide orient="horz" pos="3435"/>
        <p:guide pos="2449"/>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p:cViewPr>
        <p:scale>
          <a:sx n="37" d="100"/>
          <a:sy n="37" d="100"/>
        </p:scale>
        <p:origin x="3784" y="152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18830" cy="495029"/>
          </a:xfrm>
          <a:prstGeom prst="rect">
            <a:avLst/>
          </a:prstGeom>
        </p:spPr>
        <p:txBody>
          <a:bodyPr vert="horz" lIns="90778" tIns="45388" rIns="90778" bIns="45388"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376" y="0"/>
            <a:ext cx="2918830" cy="495029"/>
          </a:xfrm>
          <a:prstGeom prst="rect">
            <a:avLst/>
          </a:prstGeom>
        </p:spPr>
        <p:txBody>
          <a:bodyPr vert="horz" lIns="90778" tIns="45388" rIns="90778" bIns="45388" rtlCol="0"/>
          <a:lstStyle>
            <a:lvl1pPr algn="r">
              <a:defRPr sz="1100"/>
            </a:lvl1pPr>
          </a:lstStyle>
          <a:p>
            <a:fld id="{70F99883-74AE-4A2C-81B7-5B86A08198C0}" type="datetimeFigureOut">
              <a:rPr kumimoji="1" lang="ja-JP" altLang="en-US" smtClean="0"/>
              <a:pPr/>
              <a:t>2023/2/1</a:t>
            </a:fld>
            <a:endParaRPr kumimoji="1" lang="ja-JP" altLang="en-US"/>
          </a:p>
        </p:txBody>
      </p:sp>
      <p:sp>
        <p:nvSpPr>
          <p:cNvPr id="4" name="スライド イメージ プレースホルダー 3"/>
          <p:cNvSpPr>
            <a:spLocks noGrp="1" noRot="1" noChangeAspect="1"/>
          </p:cNvSpPr>
          <p:nvPr>
            <p:ph type="sldImg" idx="2"/>
          </p:nvPr>
        </p:nvSpPr>
        <p:spPr>
          <a:xfrm>
            <a:off x="2181225" y="1231900"/>
            <a:ext cx="2373313" cy="3332163"/>
          </a:xfrm>
          <a:prstGeom prst="rect">
            <a:avLst/>
          </a:prstGeom>
          <a:noFill/>
          <a:ln w="12700">
            <a:solidFill>
              <a:prstClr val="black"/>
            </a:solidFill>
          </a:ln>
        </p:spPr>
        <p:txBody>
          <a:bodyPr vert="horz" lIns="90778" tIns="45388" rIns="90778" bIns="45388"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0"/>
          </a:xfrm>
          <a:prstGeom prst="rect">
            <a:avLst/>
          </a:prstGeom>
        </p:spPr>
        <p:txBody>
          <a:bodyPr vert="horz" lIns="90778" tIns="45388" rIns="90778" bIns="4538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371288"/>
            <a:ext cx="2918830" cy="495028"/>
          </a:xfrm>
          <a:prstGeom prst="rect">
            <a:avLst/>
          </a:prstGeom>
        </p:spPr>
        <p:txBody>
          <a:bodyPr vert="horz" lIns="90778" tIns="45388" rIns="90778" bIns="45388"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376" y="9371288"/>
            <a:ext cx="2918830" cy="495028"/>
          </a:xfrm>
          <a:prstGeom prst="rect">
            <a:avLst/>
          </a:prstGeom>
        </p:spPr>
        <p:txBody>
          <a:bodyPr vert="horz" lIns="90778" tIns="45388" rIns="90778" bIns="45388" rtlCol="0" anchor="b"/>
          <a:lstStyle>
            <a:lvl1pPr algn="r">
              <a:defRPr sz="1100"/>
            </a:lvl1pPr>
          </a:lstStyle>
          <a:p>
            <a:fld id="{ACD93CC5-A9B8-46A1-B8C3-70AA73E05DA2}" type="slidenum">
              <a:rPr kumimoji="1" lang="ja-JP" altLang="en-US" smtClean="0"/>
              <a:pPr/>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CD93CC5-A9B8-46A1-B8C3-70AA73E05DA2}" type="slidenum">
              <a:rPr kumimoji="1" lang="ja-JP" altLang="en-US" smtClean="0"/>
              <a:pPr/>
              <a:t>1</a:t>
            </a:fld>
            <a:endParaRPr kumimoji="1" lang="ja-JP" altLang="en-US"/>
          </a:p>
        </p:txBody>
      </p:sp>
    </p:spTree>
    <p:extLst>
      <p:ext uri="{BB962C8B-B14F-4D97-AF65-F5344CB8AC3E}">
        <p14:creationId xmlns:p14="http://schemas.microsoft.com/office/powerpoint/2010/main" val="2312201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682750" y="749300"/>
            <a:ext cx="2668588" cy="374491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3FD2EE0-58E1-4CA2-B85F-D7D666B78955}" type="slidenum">
              <a:rPr lang="ja-JP" altLang="en-US" smtClean="0">
                <a:solidFill>
                  <a:prstClr val="black"/>
                </a:solidFill>
              </a:rPr>
              <a:pPr/>
              <a:t>2</a:t>
            </a:fld>
            <a:endParaRPr lang="ja-JP" altLang="en-US" dirty="0">
              <a:solidFill>
                <a:prstClr val="black"/>
              </a:solidFill>
            </a:endParaRPr>
          </a:p>
        </p:txBody>
      </p:sp>
    </p:spTree>
    <p:extLst>
      <p:ext uri="{BB962C8B-B14F-4D97-AF65-F5344CB8AC3E}">
        <p14:creationId xmlns:p14="http://schemas.microsoft.com/office/powerpoint/2010/main" val="4093375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83170" y="3388468"/>
            <a:ext cx="6609239" cy="2338088"/>
          </a:xfrm>
          <a:prstGeom prst="rect">
            <a:avLst/>
          </a:prstGeo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66339" y="6181049"/>
            <a:ext cx="5442903" cy="2787526"/>
          </a:xfrm>
          <a:prstGeom prst="rect">
            <a:avLst/>
          </a:prstGeom>
        </p:spPr>
        <p:txBody>
          <a:bodyPr/>
          <a:lstStyle>
            <a:lvl1pPr marL="0" indent="0" algn="ctr">
              <a:buNone/>
              <a:defRPr>
                <a:solidFill>
                  <a:schemeClr val="tx1">
                    <a:tint val="75000"/>
                  </a:schemeClr>
                </a:solidFill>
              </a:defRPr>
            </a:lvl1pPr>
            <a:lvl2pPr marL="503423" indent="0" algn="ctr">
              <a:buNone/>
              <a:defRPr>
                <a:solidFill>
                  <a:schemeClr val="tx1">
                    <a:tint val="75000"/>
                  </a:schemeClr>
                </a:solidFill>
              </a:defRPr>
            </a:lvl2pPr>
            <a:lvl3pPr marL="1006846" indent="0" algn="ctr">
              <a:buNone/>
              <a:defRPr>
                <a:solidFill>
                  <a:schemeClr val="tx1">
                    <a:tint val="75000"/>
                  </a:schemeClr>
                </a:solidFill>
              </a:defRPr>
            </a:lvl3pPr>
            <a:lvl4pPr marL="1510269" indent="0" algn="ctr">
              <a:buNone/>
              <a:defRPr>
                <a:solidFill>
                  <a:schemeClr val="tx1">
                    <a:tint val="75000"/>
                  </a:schemeClr>
                </a:solidFill>
              </a:defRPr>
            </a:lvl4pPr>
            <a:lvl5pPr marL="2013692" indent="0" algn="ctr">
              <a:buNone/>
              <a:defRPr>
                <a:solidFill>
                  <a:schemeClr val="tx1">
                    <a:tint val="75000"/>
                  </a:schemeClr>
                </a:solidFill>
              </a:defRPr>
            </a:lvl5pPr>
            <a:lvl6pPr marL="2517115" indent="0" algn="ctr">
              <a:buNone/>
              <a:defRPr>
                <a:solidFill>
                  <a:schemeClr val="tx1">
                    <a:tint val="75000"/>
                  </a:schemeClr>
                </a:solidFill>
              </a:defRPr>
            </a:lvl6pPr>
            <a:lvl7pPr marL="3020538" indent="0" algn="ctr">
              <a:buNone/>
              <a:defRPr>
                <a:solidFill>
                  <a:schemeClr val="tx1">
                    <a:tint val="75000"/>
                  </a:schemeClr>
                </a:solidFill>
              </a:defRPr>
            </a:lvl7pPr>
            <a:lvl8pPr marL="3523960" indent="0" algn="ctr">
              <a:buNone/>
              <a:defRPr>
                <a:solidFill>
                  <a:schemeClr val="tx1">
                    <a:tint val="75000"/>
                  </a:schemeClr>
                </a:solidFill>
              </a:defRPr>
            </a:lvl8pPr>
            <a:lvl9pPr marL="402738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388781" y="10109836"/>
            <a:ext cx="1814301" cy="580734"/>
          </a:xfrm>
          <a:prstGeom prst="rect">
            <a:avLst/>
          </a:prstGeom>
        </p:spPr>
        <p:txBody>
          <a:bodyPr/>
          <a:lstStyle/>
          <a:p>
            <a:fld id="{50E142FC-11FF-4D19-A56C-47445848C119}" type="datetimeFigureOut">
              <a:rPr kumimoji="1" lang="ja-JP" altLang="en-US" smtClean="0"/>
              <a:t>2023/2/1</a:t>
            </a:fld>
            <a:endParaRPr kumimoji="1" lang="ja-JP" altLang="en-US"/>
          </a:p>
        </p:txBody>
      </p:sp>
      <p:sp>
        <p:nvSpPr>
          <p:cNvPr id="5" name="フッター プレースホルダー 4"/>
          <p:cNvSpPr>
            <a:spLocks noGrp="1"/>
          </p:cNvSpPr>
          <p:nvPr>
            <p:ph type="ftr" sz="quarter" idx="11"/>
          </p:nvPr>
        </p:nvSpPr>
        <p:spPr>
          <a:xfrm>
            <a:off x="2656657" y="10109836"/>
            <a:ext cx="2462265" cy="580734"/>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5572499" y="10109836"/>
            <a:ext cx="1814301" cy="580734"/>
          </a:xfrm>
          <a:prstGeom prst="rect">
            <a:avLst/>
          </a:prstGeom>
        </p:spPr>
        <p:txBody>
          <a:bodyPr/>
          <a:lstStyle/>
          <a:p>
            <a:fld id="{129C1123-679F-4163-8B52-8939144D9166}" type="slidenum">
              <a:rPr kumimoji="1" lang="ja-JP" altLang="en-US" smtClean="0"/>
              <a:t>‹#›</a:t>
            </a:fld>
            <a:endParaRPr kumimoji="1" lang="ja-JP" altLang="en-US"/>
          </a:p>
        </p:txBody>
      </p:sp>
    </p:spTree>
    <p:extLst>
      <p:ext uri="{BB962C8B-B14F-4D97-AF65-F5344CB8AC3E}">
        <p14:creationId xmlns:p14="http://schemas.microsoft.com/office/powerpoint/2010/main" val="1646244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E142FC-11FF-4D19-A56C-47445848C119}" type="datetimeFigureOut">
              <a:rPr kumimoji="1" lang="ja-JP" altLang="en-US" smtClean="0"/>
              <a:t>2023/2/1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9C1123-679F-4163-8B52-8939144D9166}" type="slidenum">
              <a:rPr kumimoji="1" lang="ja-JP" altLang="en-US" smtClean="0"/>
              <a:t>‹#›</a:t>
            </a:fld>
            <a:endParaRPr kumimoji="1" lang="ja-JP" altLang="en-US"/>
          </a:p>
        </p:txBody>
      </p:sp>
    </p:spTree>
    <p:extLst>
      <p:ext uri="{BB962C8B-B14F-4D97-AF65-F5344CB8AC3E}">
        <p14:creationId xmlns:p14="http://schemas.microsoft.com/office/powerpoint/2010/main" val="2237029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48878"/>
      </p:ext>
    </p:extLst>
  </p:cSld>
  <p:clrMap bg1="lt1" tx1="dk1" bg2="lt2" tx2="dk2" accent1="accent1" accent2="accent2" accent3="accent3" accent4="accent4" accent5="accent5" accent6="accent6" hlink="hlink" folHlink="folHlink"/>
  <p:sldLayoutIdLst>
    <p:sldLayoutId id="2147483677" r:id="rId1"/>
    <p:sldLayoutId id="2147483678" r:id="rId2"/>
  </p:sldLayoutIdLst>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1" y="13648"/>
            <a:ext cx="7775575" cy="516677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209" dirty="0">
              <a:solidFill>
                <a:schemeClr val="accent1"/>
              </a:solidFill>
            </a:endParaRPr>
          </a:p>
          <a:p>
            <a:pPr algn="ctr"/>
            <a:endParaRPr lang="en-US" altLang="ja-JP" sz="2209" dirty="0">
              <a:solidFill>
                <a:schemeClr val="accent1"/>
              </a:solidFill>
            </a:endParaRPr>
          </a:p>
          <a:p>
            <a:pPr algn="ctr"/>
            <a:endParaRPr lang="en-US" altLang="ja-JP" sz="2209" dirty="0">
              <a:solidFill>
                <a:schemeClr val="accent1"/>
              </a:solidFill>
            </a:endParaRPr>
          </a:p>
          <a:p>
            <a:pPr algn="ctr"/>
            <a:endParaRPr lang="en-US" altLang="ja-JP" sz="2209" dirty="0">
              <a:solidFill>
                <a:schemeClr val="accent1"/>
              </a:solidFill>
            </a:endParaRPr>
          </a:p>
          <a:p>
            <a:pPr algn="ctr"/>
            <a:endParaRPr lang="en-US" altLang="ja-JP" sz="2209" dirty="0">
              <a:solidFill>
                <a:schemeClr val="accent1"/>
              </a:solidFill>
            </a:endParaRPr>
          </a:p>
          <a:p>
            <a:pPr algn="ctr"/>
            <a:endParaRPr lang="en-US" altLang="ja-JP" sz="2209" dirty="0">
              <a:solidFill>
                <a:schemeClr val="accent1"/>
              </a:solidFill>
            </a:endParaRPr>
          </a:p>
          <a:p>
            <a:pPr algn="ctr"/>
            <a:endParaRPr lang="en-US" altLang="ja-JP" sz="2209" dirty="0">
              <a:solidFill>
                <a:schemeClr val="accent1"/>
              </a:solidFill>
            </a:endParaRPr>
          </a:p>
          <a:p>
            <a:pPr algn="ctr"/>
            <a:endParaRPr lang="en-US" altLang="ja-JP" sz="2209" dirty="0"/>
          </a:p>
        </p:txBody>
      </p:sp>
      <p:sp>
        <p:nvSpPr>
          <p:cNvPr id="2" name="正方形/長方形 1"/>
          <p:cNvSpPr/>
          <p:nvPr/>
        </p:nvSpPr>
        <p:spPr>
          <a:xfrm>
            <a:off x="108592" y="4935846"/>
            <a:ext cx="7551493" cy="4265570"/>
          </a:xfrm>
          <a:prstGeom prst="rect">
            <a:avLst/>
          </a:prstGeom>
          <a:noFill/>
          <a:ln>
            <a:noFill/>
          </a:ln>
          <a:scene3d>
            <a:camera prst="obliqueTop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209"/>
          </a:p>
        </p:txBody>
      </p:sp>
      <p:sp>
        <p:nvSpPr>
          <p:cNvPr id="25" name="正方形/長方形 24"/>
          <p:cNvSpPr/>
          <p:nvPr/>
        </p:nvSpPr>
        <p:spPr>
          <a:xfrm>
            <a:off x="0" y="9129932"/>
            <a:ext cx="7775575" cy="1842868"/>
          </a:xfrm>
          <a:prstGeom prst="rect">
            <a:avLst/>
          </a:prstGeom>
          <a:solidFill>
            <a:srgbClr val="338D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209"/>
          </a:p>
        </p:txBody>
      </p:sp>
      <p:sp>
        <p:nvSpPr>
          <p:cNvPr id="60" name="正方形/長方形 59"/>
          <p:cNvSpPr/>
          <p:nvPr/>
        </p:nvSpPr>
        <p:spPr>
          <a:xfrm>
            <a:off x="267354" y="5233634"/>
            <a:ext cx="4334203" cy="708077"/>
          </a:xfrm>
          <a:prstGeom prst="rect">
            <a:avLst/>
          </a:prstGeom>
          <a:solidFill>
            <a:schemeClr val="accent6">
              <a:lumMod val="20000"/>
              <a:lumOff val="80000"/>
            </a:schemeClr>
          </a:solidFill>
          <a:ln w="12700" cmpd="dbl">
            <a:solidFill>
              <a:srgbClr val="338D4B"/>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209"/>
          </a:p>
        </p:txBody>
      </p:sp>
      <p:sp>
        <p:nvSpPr>
          <p:cNvPr id="4" name="テキスト ボックス 3"/>
          <p:cNvSpPr txBox="1"/>
          <p:nvPr/>
        </p:nvSpPr>
        <p:spPr>
          <a:xfrm>
            <a:off x="1619953" y="5320250"/>
            <a:ext cx="3033582" cy="595228"/>
          </a:xfrm>
          <a:prstGeom prst="rect">
            <a:avLst/>
          </a:prstGeom>
          <a:noFill/>
          <a:ln>
            <a:noFill/>
          </a:ln>
        </p:spPr>
        <p:txBody>
          <a:bodyPr wrap="square" rtlCol="0">
            <a:spAutoFit/>
          </a:bodyPr>
          <a:lstStyle/>
          <a:p>
            <a:pPr>
              <a:lnSpc>
                <a:spcPts val="1321"/>
              </a:lnSpc>
            </a:pPr>
            <a:r>
              <a:rPr lang="en-US" altLang="ja-JP" sz="1156"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DX</a:t>
            </a:r>
            <a:r>
              <a:rPr lang="ja-JP" altLang="en-US" sz="1156"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56"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デジタルトランスフォーメーション</a:t>
            </a:r>
            <a:r>
              <a:rPr lang="ja-JP" altLang="en-US" sz="1156"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）による企業変革の有効性を理解し、自社の</a:t>
            </a:r>
            <a:r>
              <a:rPr lang="en-US" altLang="ja-JP" sz="1156"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DX</a:t>
            </a:r>
            <a:r>
              <a:rPr lang="ja-JP" altLang="en-US" sz="1156"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推進に向けたポイントを習得します。</a:t>
            </a:r>
            <a:endParaRPr lang="en-US" altLang="ja-JP" sz="1156"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9" name="テキスト ボックス 58"/>
          <p:cNvSpPr txBox="1"/>
          <p:nvPr/>
        </p:nvSpPr>
        <p:spPr>
          <a:xfrm>
            <a:off x="372515" y="5320585"/>
            <a:ext cx="995277" cy="414298"/>
          </a:xfrm>
          <a:prstGeom prst="roundRect">
            <a:avLst/>
          </a:prstGeom>
          <a:solidFill>
            <a:srgbClr val="338D4B"/>
          </a:solidFill>
          <a:ln>
            <a:noFill/>
            <a:prstDash val="solid"/>
          </a:ln>
        </p:spPr>
        <p:txBody>
          <a:bodyPr wrap="square" rtlCol="0">
            <a:spAutoFit/>
          </a:bodyPr>
          <a:lstStyle/>
          <a:p>
            <a:pPr algn="ctr">
              <a:lnSpc>
                <a:spcPts val="1101"/>
              </a:lnSpc>
            </a:pPr>
            <a:r>
              <a:rPr lang="ja-JP" altLang="en-US" sz="1101" b="1" dirty="0">
                <a:solidFill>
                  <a:schemeClr val="bg1"/>
                </a:solidFill>
                <a:latin typeface="メイリオ" panose="020B0604030504040204" pitchFamily="50" charset="-128"/>
                <a:ea typeface="メイリオ" panose="020B0604030504040204" pitchFamily="50" charset="-128"/>
              </a:rPr>
              <a:t>コースの</a:t>
            </a:r>
            <a:endParaRPr lang="en-US" altLang="ja-JP" sz="1101" b="1" dirty="0">
              <a:solidFill>
                <a:schemeClr val="bg1"/>
              </a:solidFill>
              <a:latin typeface="メイリオ" panose="020B0604030504040204" pitchFamily="50" charset="-128"/>
              <a:ea typeface="メイリオ" panose="020B0604030504040204" pitchFamily="50" charset="-128"/>
            </a:endParaRPr>
          </a:p>
          <a:p>
            <a:pPr algn="ctr">
              <a:lnSpc>
                <a:spcPts val="1101"/>
              </a:lnSpc>
            </a:pPr>
            <a:r>
              <a:rPr lang="ja-JP" altLang="en-US" sz="1101" b="1" dirty="0">
                <a:solidFill>
                  <a:schemeClr val="bg1"/>
                </a:solidFill>
                <a:latin typeface="メイリオ" panose="020B0604030504040204" pitchFamily="50" charset="-128"/>
                <a:ea typeface="メイリオ" panose="020B0604030504040204" pitchFamily="50" charset="-128"/>
              </a:rPr>
              <a:t>ねらい</a:t>
            </a:r>
            <a:endParaRPr lang="en-US" altLang="ja-JP" sz="1101" b="1" dirty="0">
              <a:solidFill>
                <a:schemeClr val="bg1"/>
              </a:solidFill>
              <a:latin typeface="メイリオ" panose="020B0604030504040204" pitchFamily="50" charset="-128"/>
              <a:ea typeface="メイリオ" panose="020B0604030504040204" pitchFamily="50" charset="-128"/>
            </a:endParaRPr>
          </a:p>
        </p:txBody>
      </p:sp>
      <p:sp>
        <p:nvSpPr>
          <p:cNvPr id="61" name="テキスト ボックス 60"/>
          <p:cNvSpPr txBox="1"/>
          <p:nvPr/>
        </p:nvSpPr>
        <p:spPr>
          <a:xfrm>
            <a:off x="4922465" y="5425987"/>
            <a:ext cx="2737620" cy="253916"/>
          </a:xfrm>
          <a:prstGeom prst="rect">
            <a:avLst/>
          </a:prstGeom>
          <a:noFill/>
        </p:spPr>
        <p:txBody>
          <a:bodyPr wrap="square" rtlCol="0">
            <a:spAutoFit/>
          </a:bodyPr>
          <a:lstStyle/>
          <a:p>
            <a:r>
              <a:rPr lang="ja-JP" altLang="en-US" sz="1050" dirty="0">
                <a:latin typeface="メイリオ" panose="020B0604030504040204" pitchFamily="50" charset="-128"/>
                <a:ea typeface="メイリオ" panose="020B0604030504040204" pitchFamily="50" charset="-128"/>
              </a:rPr>
              <a:t>　</a:t>
            </a:r>
          </a:p>
        </p:txBody>
      </p:sp>
      <p:sp>
        <p:nvSpPr>
          <p:cNvPr id="49" name="四角形: 角を丸くする 29"/>
          <p:cNvSpPr>
            <a:spLocks noChangeArrowheads="1"/>
          </p:cNvSpPr>
          <p:nvPr/>
        </p:nvSpPr>
        <p:spPr bwMode="auto">
          <a:xfrm>
            <a:off x="378096" y="3704762"/>
            <a:ext cx="1017058" cy="232331"/>
          </a:xfrm>
          <a:prstGeom prst="roundRect">
            <a:avLst>
              <a:gd name="adj" fmla="val 50000"/>
            </a:avLst>
          </a:prstGeom>
          <a:solidFill>
            <a:srgbClr val="338D4B"/>
          </a:solidFill>
          <a:ln>
            <a:noFill/>
          </a:ln>
        </p:spPr>
        <p:txBody>
          <a:bodyPr rot="0" vert="horz" wrap="square" lIns="81808" tIns="0" rIns="81808" bIns="0" anchor="ctr" anchorCtr="0" upright="1">
            <a:noAutofit/>
          </a:bodyPr>
          <a:lstStyle/>
          <a:p>
            <a:pPr algn="ctr"/>
            <a:r>
              <a:rPr lang="ja-JP" altLang="en-US" sz="1211" b="1" kern="100" dirty="0">
                <a:solidFill>
                  <a:srgbClr val="FFFFFF"/>
                </a:solidFill>
                <a:latin typeface="Century"/>
                <a:ea typeface="メイリオ"/>
                <a:cs typeface="Times New Roman"/>
              </a:rPr>
              <a:t>会　場</a:t>
            </a:r>
            <a:endParaRPr lang="ja-JP" altLang="en-US" sz="1211" kern="100" dirty="0">
              <a:latin typeface="Century"/>
              <a:ea typeface="ＭＳ 明朝"/>
              <a:cs typeface="Times New Roman"/>
            </a:endParaRPr>
          </a:p>
        </p:txBody>
      </p:sp>
      <p:sp>
        <p:nvSpPr>
          <p:cNvPr id="50" name="四角形: 角を丸くする 29"/>
          <p:cNvSpPr>
            <a:spLocks noChangeArrowheads="1"/>
          </p:cNvSpPr>
          <p:nvPr/>
        </p:nvSpPr>
        <p:spPr bwMode="auto">
          <a:xfrm>
            <a:off x="388824" y="4239279"/>
            <a:ext cx="1006330" cy="223901"/>
          </a:xfrm>
          <a:prstGeom prst="roundRect">
            <a:avLst>
              <a:gd name="adj" fmla="val 50000"/>
            </a:avLst>
          </a:prstGeom>
          <a:solidFill>
            <a:srgbClr val="338D4B"/>
          </a:solidFill>
          <a:ln>
            <a:noFill/>
          </a:ln>
        </p:spPr>
        <p:txBody>
          <a:bodyPr rot="0" vert="horz" wrap="square" lIns="81808" tIns="0" rIns="81808" bIns="0" anchor="ctr" anchorCtr="0" upright="1">
            <a:noAutofit/>
          </a:bodyPr>
          <a:lstStyle/>
          <a:p>
            <a:pPr algn="ctr"/>
            <a:r>
              <a:rPr lang="ja-JP" altLang="en-US" sz="1211" b="1" kern="100" dirty="0">
                <a:solidFill>
                  <a:srgbClr val="FFFFFF"/>
                </a:solidFill>
                <a:latin typeface="Century"/>
                <a:ea typeface="メイリオ"/>
                <a:cs typeface="Times New Roman"/>
              </a:rPr>
              <a:t>対象者</a:t>
            </a:r>
            <a:endParaRPr lang="ja-JP" altLang="en-US" sz="1211" kern="100" dirty="0">
              <a:latin typeface="Century"/>
              <a:ea typeface="ＭＳ 明朝"/>
              <a:cs typeface="Times New Roman"/>
            </a:endParaRPr>
          </a:p>
        </p:txBody>
      </p:sp>
      <p:sp>
        <p:nvSpPr>
          <p:cNvPr id="64" name="四角形: 角を丸くする 29"/>
          <p:cNvSpPr>
            <a:spLocks noChangeArrowheads="1"/>
          </p:cNvSpPr>
          <p:nvPr/>
        </p:nvSpPr>
        <p:spPr bwMode="auto">
          <a:xfrm>
            <a:off x="375479" y="4787911"/>
            <a:ext cx="992313" cy="263530"/>
          </a:xfrm>
          <a:prstGeom prst="roundRect">
            <a:avLst>
              <a:gd name="adj" fmla="val 50000"/>
            </a:avLst>
          </a:prstGeom>
          <a:solidFill>
            <a:srgbClr val="338D4B"/>
          </a:solidFill>
          <a:ln>
            <a:noFill/>
          </a:ln>
        </p:spPr>
        <p:txBody>
          <a:bodyPr rot="0" vert="horz" wrap="square" lIns="81808" tIns="0" rIns="81808" bIns="0" anchor="ctr" anchorCtr="0" upright="1">
            <a:noAutofit/>
          </a:bodyPr>
          <a:lstStyle/>
          <a:p>
            <a:pPr algn="ctr"/>
            <a:r>
              <a:rPr lang="ja-JP" altLang="en-US" sz="1211" b="1" kern="100" dirty="0">
                <a:solidFill>
                  <a:srgbClr val="FFFFFF"/>
                </a:solidFill>
                <a:latin typeface="Century"/>
                <a:ea typeface="メイリオ"/>
                <a:cs typeface="Times New Roman"/>
              </a:rPr>
              <a:t>定　員</a:t>
            </a:r>
            <a:endParaRPr lang="ja-JP" altLang="en-US" sz="1211" kern="100" dirty="0">
              <a:latin typeface="Century"/>
              <a:ea typeface="ＭＳ 明朝"/>
              <a:cs typeface="Times New Roman"/>
            </a:endParaRPr>
          </a:p>
        </p:txBody>
      </p:sp>
      <p:sp>
        <p:nvSpPr>
          <p:cNvPr id="77" name="テキスト ボックス 76"/>
          <p:cNvSpPr txBox="1"/>
          <p:nvPr/>
        </p:nvSpPr>
        <p:spPr>
          <a:xfrm>
            <a:off x="1619953" y="4588319"/>
            <a:ext cx="2625671" cy="714298"/>
          </a:xfrm>
          <a:prstGeom prst="rect">
            <a:avLst/>
          </a:prstGeom>
          <a:noFill/>
        </p:spPr>
        <p:txBody>
          <a:bodyPr wrap="square" rtlCol="0">
            <a:spAutoFit/>
          </a:bodyPr>
          <a:lstStyle/>
          <a:p>
            <a:endParaRPr lang="en-US" altLang="ja-JP" sz="1321" b="1" dirty="0">
              <a:latin typeface="メイリオ" panose="020B0604030504040204" pitchFamily="50" charset="-128"/>
              <a:ea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１５名 （最少催行人数６名）</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21"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32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四角形: 角を丸くする 29"/>
          <p:cNvSpPr>
            <a:spLocks noChangeArrowheads="1"/>
          </p:cNvSpPr>
          <p:nvPr/>
        </p:nvSpPr>
        <p:spPr bwMode="auto">
          <a:xfrm>
            <a:off x="364752" y="2331580"/>
            <a:ext cx="1003040" cy="273518"/>
          </a:xfrm>
          <a:prstGeom prst="roundRect">
            <a:avLst>
              <a:gd name="adj" fmla="val 50000"/>
            </a:avLst>
          </a:prstGeom>
          <a:solidFill>
            <a:srgbClr val="338D4B"/>
          </a:solidFill>
          <a:ln>
            <a:noFill/>
          </a:ln>
        </p:spPr>
        <p:txBody>
          <a:bodyPr rot="0" vert="horz" wrap="square" lIns="81808" tIns="0" rIns="81808" bIns="0" anchor="ctr" anchorCtr="0" upright="1">
            <a:noAutofit/>
          </a:bodyPr>
          <a:lstStyle/>
          <a:p>
            <a:pPr algn="ctr"/>
            <a:r>
              <a:rPr lang="ja-JP" altLang="en-US" sz="1211" b="1" kern="100" dirty="0">
                <a:solidFill>
                  <a:srgbClr val="FFFFFF"/>
                </a:solidFill>
                <a:latin typeface="Century"/>
                <a:ea typeface="メイリオ"/>
                <a:cs typeface="Times New Roman"/>
              </a:rPr>
              <a:t>開催日</a:t>
            </a:r>
            <a:endParaRPr lang="ja-JP" altLang="en-US" sz="1211" kern="100" dirty="0">
              <a:latin typeface="Century"/>
              <a:ea typeface="ＭＳ 明朝"/>
              <a:cs typeface="Times New Roman"/>
            </a:endParaRPr>
          </a:p>
        </p:txBody>
      </p:sp>
      <p:sp>
        <p:nvSpPr>
          <p:cNvPr id="62" name="正方形/長方形 61"/>
          <p:cNvSpPr/>
          <p:nvPr/>
        </p:nvSpPr>
        <p:spPr>
          <a:xfrm>
            <a:off x="276012" y="9210786"/>
            <a:ext cx="7306251" cy="13920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1" name="正方形/長方形 80"/>
          <p:cNvSpPr/>
          <p:nvPr/>
        </p:nvSpPr>
        <p:spPr>
          <a:xfrm>
            <a:off x="267355" y="8118232"/>
            <a:ext cx="7306251" cy="973785"/>
          </a:xfrm>
          <a:prstGeom prst="rect">
            <a:avLst/>
          </a:prstGeom>
          <a:solidFill>
            <a:schemeClr val="accent6">
              <a:lumMod val="40000"/>
              <a:lumOff val="60000"/>
            </a:schemeClr>
          </a:solidFill>
          <a:ln>
            <a:solidFill>
              <a:srgbClr val="338D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角丸四角形 89"/>
          <p:cNvSpPr/>
          <p:nvPr/>
        </p:nvSpPr>
        <p:spPr>
          <a:xfrm>
            <a:off x="391978" y="8199853"/>
            <a:ext cx="1008000" cy="38324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テキスト ボックス 88"/>
          <p:cNvSpPr txBox="1"/>
          <p:nvPr/>
        </p:nvSpPr>
        <p:spPr>
          <a:xfrm>
            <a:off x="373273" y="8249352"/>
            <a:ext cx="1026704" cy="311376"/>
          </a:xfrm>
          <a:prstGeom prst="rect">
            <a:avLst/>
          </a:prstGeom>
          <a:noFill/>
        </p:spPr>
        <p:txBody>
          <a:bodyPr wrap="square" rtlCol="0">
            <a:spAutoFit/>
          </a:bodyPr>
          <a:lstStyle/>
          <a:p>
            <a:pPr algn="ctr"/>
            <a:r>
              <a:rPr kumimoji="1" lang="ja-JP" altLang="en-US" sz="1400" b="1" dirty="0">
                <a:latin typeface="メイリオ" panose="020B0604030504040204" pitchFamily="50" charset="-128"/>
                <a:ea typeface="メイリオ" panose="020B0604030504040204" pitchFamily="50" charset="-128"/>
              </a:rPr>
              <a:t>申込方法</a:t>
            </a:r>
          </a:p>
        </p:txBody>
      </p:sp>
      <p:sp>
        <p:nvSpPr>
          <p:cNvPr id="91" name="テキスト ボックス 90"/>
          <p:cNvSpPr txBox="1"/>
          <p:nvPr/>
        </p:nvSpPr>
        <p:spPr>
          <a:xfrm>
            <a:off x="1626102" y="8144466"/>
            <a:ext cx="5502769" cy="984885"/>
          </a:xfrm>
          <a:prstGeom prst="rect">
            <a:avLst/>
          </a:prstGeom>
          <a:no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rPr>
              <a:t>裏面の受講申込書に必要事項をご記入のうえ、</a:t>
            </a:r>
            <a:br>
              <a:rPr lang="ja-JP" altLang="en-US" sz="1400" b="1" dirty="0">
                <a:latin typeface="メイリオ" panose="020B0604030504040204" pitchFamily="50" charset="-128"/>
                <a:ea typeface="メイリオ" panose="020B0604030504040204" pitchFamily="50" charset="-128"/>
              </a:rPr>
            </a:br>
            <a:r>
              <a:rPr lang="ja-JP" altLang="en-US" sz="1400" b="1" dirty="0">
                <a:latin typeface="メイリオ" panose="020B0604030504040204" pitchFamily="50" charset="-128"/>
                <a:ea typeface="メイリオ" panose="020B0604030504040204" pitchFamily="50" charset="-128"/>
              </a:rPr>
              <a:t>紀州有田商工会議所宛てにＦＡＸでお申込みください。</a:t>
            </a:r>
          </a:p>
          <a:p>
            <a:pPr>
              <a:lnSpc>
                <a:spcPct val="150000"/>
              </a:lnSpc>
            </a:pPr>
            <a:r>
              <a:rPr lang="ja-JP" altLang="en-US" sz="1400" b="1" dirty="0">
                <a:latin typeface="メイリオ" panose="020B0604030504040204" pitchFamily="50" charset="-128"/>
                <a:ea typeface="メイリオ" panose="020B0604030504040204" pitchFamily="50" charset="-128"/>
              </a:rPr>
              <a:t>　</a:t>
            </a:r>
            <a:r>
              <a:rPr lang="en-US" altLang="ja-JP" sz="2000" b="1" u="sng" spc="300" dirty="0">
                <a:latin typeface="メイリオ" panose="020B0604030504040204" pitchFamily="50" charset="-128"/>
                <a:ea typeface="メイリオ" panose="020B0604030504040204" pitchFamily="50" charset="-128"/>
              </a:rPr>
              <a:t>※</a:t>
            </a:r>
            <a:r>
              <a:rPr lang="ja-JP" altLang="en-US" sz="2000" b="1" u="sng" spc="300" dirty="0">
                <a:latin typeface="メイリオ" panose="020B0604030504040204" pitchFamily="50" charset="-128"/>
                <a:ea typeface="メイリオ" panose="020B0604030504040204" pitchFamily="50" charset="-128"/>
              </a:rPr>
              <a:t>申込期限：令和</a:t>
            </a:r>
            <a:r>
              <a:rPr lang="en-US" altLang="ja-JP" sz="2000" b="1" u="sng" spc="300" dirty="0">
                <a:latin typeface="メイリオ" panose="020B0604030504040204" pitchFamily="50" charset="-128"/>
                <a:ea typeface="メイリオ" panose="020B0604030504040204" pitchFamily="50" charset="-128"/>
              </a:rPr>
              <a:t>5</a:t>
            </a:r>
            <a:r>
              <a:rPr lang="ja-JP" altLang="en-US" sz="2000" b="1" u="sng" spc="300" dirty="0">
                <a:latin typeface="メイリオ" panose="020B0604030504040204" pitchFamily="50" charset="-128"/>
                <a:ea typeface="メイリオ" panose="020B0604030504040204" pitchFamily="50" charset="-128"/>
              </a:rPr>
              <a:t>年</a:t>
            </a:r>
            <a:r>
              <a:rPr lang="en-US" altLang="ja-JP" sz="2000" b="1" u="sng" spc="300" dirty="0">
                <a:latin typeface="メイリオ" panose="020B0604030504040204" pitchFamily="50" charset="-128"/>
                <a:ea typeface="メイリオ" panose="020B0604030504040204" pitchFamily="50" charset="-128"/>
              </a:rPr>
              <a:t>3</a:t>
            </a:r>
            <a:r>
              <a:rPr lang="ja-JP" altLang="en-US" sz="2000" b="1" u="sng" spc="300" dirty="0">
                <a:latin typeface="メイリオ" panose="020B0604030504040204" pitchFamily="50" charset="-128"/>
                <a:ea typeface="メイリオ" panose="020B0604030504040204" pitchFamily="50" charset="-128"/>
              </a:rPr>
              <a:t>月</a:t>
            </a:r>
            <a:r>
              <a:rPr lang="en-US" altLang="ja-JP" sz="2000" b="1" u="sng" spc="300" dirty="0">
                <a:latin typeface="メイリオ" panose="020B0604030504040204" pitchFamily="50" charset="-128"/>
                <a:ea typeface="メイリオ" panose="020B0604030504040204" pitchFamily="50" charset="-128"/>
              </a:rPr>
              <a:t>10</a:t>
            </a:r>
            <a:r>
              <a:rPr lang="ja-JP" altLang="en-US" sz="2000" b="1" u="sng" spc="300" dirty="0">
                <a:latin typeface="メイリオ" panose="020B0604030504040204" pitchFamily="50" charset="-128"/>
                <a:ea typeface="メイリオ" panose="020B0604030504040204" pitchFamily="50" charset="-128"/>
              </a:rPr>
              <a:t>日（金）</a:t>
            </a:r>
          </a:p>
        </p:txBody>
      </p:sp>
      <p:sp>
        <p:nvSpPr>
          <p:cNvPr id="92" name="メモ 91"/>
          <p:cNvSpPr/>
          <p:nvPr/>
        </p:nvSpPr>
        <p:spPr>
          <a:xfrm>
            <a:off x="267354" y="5971261"/>
            <a:ext cx="4334203" cy="2103138"/>
          </a:xfrm>
          <a:prstGeom prst="foldedCorner">
            <a:avLst>
              <a:gd name="adj" fmla="val 11232"/>
            </a:avLst>
          </a:prstGeom>
          <a:noFill/>
          <a:ln>
            <a:solidFill>
              <a:srgbClr val="338D4B"/>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endParaRPr kumimoji="1" lang="ja-JP" altLang="en-US" sz="1100" dirty="0">
              <a:solidFill>
                <a:schemeClr val="tx1"/>
              </a:solidFill>
            </a:endParaRPr>
          </a:p>
        </p:txBody>
      </p:sp>
      <p:sp>
        <p:nvSpPr>
          <p:cNvPr id="93" name="角丸四角形 92"/>
          <p:cNvSpPr/>
          <p:nvPr/>
        </p:nvSpPr>
        <p:spPr>
          <a:xfrm>
            <a:off x="391978" y="6044840"/>
            <a:ext cx="1008000" cy="336788"/>
          </a:xfrm>
          <a:prstGeom prst="roundRect">
            <a:avLst>
              <a:gd name="adj" fmla="val 50000"/>
            </a:avLst>
          </a:prstGeom>
          <a:solidFill>
            <a:srgbClr val="338D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bg1"/>
                </a:solidFill>
                <a:latin typeface="メイリオ" panose="020B0604030504040204" pitchFamily="50" charset="-128"/>
                <a:ea typeface="メイリオ" panose="020B0604030504040204" pitchFamily="50" charset="-128"/>
              </a:rPr>
              <a:t>コース内容</a:t>
            </a:r>
          </a:p>
        </p:txBody>
      </p:sp>
      <p:sp>
        <p:nvSpPr>
          <p:cNvPr id="52" name="正方形/長方形 51"/>
          <p:cNvSpPr/>
          <p:nvPr/>
        </p:nvSpPr>
        <p:spPr>
          <a:xfrm>
            <a:off x="4769025" y="5406049"/>
            <a:ext cx="2804581" cy="122424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71" name="テキスト ボックス 70"/>
          <p:cNvSpPr txBox="1"/>
          <p:nvPr/>
        </p:nvSpPr>
        <p:spPr>
          <a:xfrm>
            <a:off x="1612736" y="6018490"/>
            <a:ext cx="4020400" cy="2323970"/>
          </a:xfrm>
          <a:prstGeom prst="rect">
            <a:avLst/>
          </a:prstGeom>
          <a:noFill/>
        </p:spPr>
        <p:txBody>
          <a:bodyPr wrap="square" rtlCol="0">
            <a:spAutoFit/>
          </a:bodyPr>
          <a:lstStyle/>
          <a:p>
            <a:r>
              <a:rPr lang="ja-JP" altLang="en-US" sz="13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b="1"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DX</a:t>
            </a:r>
            <a:r>
              <a:rPr lang="ja-JP" altLang="en-US" sz="1300" b="1"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概論</a:t>
            </a:r>
            <a:endParaRPr lang="en-US" altLang="ja-JP" sz="1300" b="1"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1"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DX</a:t>
            </a:r>
            <a:r>
              <a:rPr lang="ja-JP" altLang="en-US"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の概要</a:t>
            </a:r>
            <a:endParaRPr lang="en-US" altLang="ja-JP"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a:r>
              <a:rPr lang="ja-JP" altLang="en-US"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・スマート工場のつくり方　等</a:t>
            </a:r>
            <a:endParaRPr lang="en-US" altLang="ja-JP"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b="1"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DX</a:t>
            </a:r>
            <a:r>
              <a:rPr lang="ja-JP" altLang="en-US" sz="1300" b="1"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導入事例</a:t>
            </a:r>
            <a:endParaRPr lang="en-US" altLang="ja-JP" sz="1300" b="1"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6"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・ビジネスモデルと事業戦略</a:t>
            </a:r>
            <a:endParaRPr lang="en-US" altLang="ja-JP"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D2C</a:t>
            </a:r>
            <a:r>
              <a:rPr lang="ja-JP" altLang="en-US"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Direct To Consumer</a:t>
            </a:r>
            <a:r>
              <a:rPr lang="ja-JP" altLang="en-US"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a:t>
            </a:r>
            <a:br>
              <a:rPr lang="en-US" altLang="ja-JP"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　　ビジネスモデルの事例　等</a:t>
            </a:r>
          </a:p>
          <a:p>
            <a:r>
              <a:rPr lang="ja-JP" altLang="en-US" sz="13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b="1"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DX</a:t>
            </a:r>
            <a:r>
              <a:rPr lang="ja-JP" altLang="en-US" sz="1300" b="1"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戦略の導入</a:t>
            </a:r>
          </a:p>
          <a:p>
            <a:r>
              <a:rPr lang="ja-JP" altLang="en-US" sz="1156"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・製販一元管理を実現するための</a:t>
            </a:r>
            <a:endParaRPr lang="en-US" altLang="ja-JP"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err="1">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IoT</a:t>
            </a:r>
            <a:r>
              <a:rPr lang="ja-JP" altLang="en-US"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rPr>
              <a:t>活用　等</a:t>
            </a:r>
            <a:endParaRPr lang="en-US" altLang="ja-JP" sz="1200" dirty="0">
              <a:solidFill>
                <a:srgbClr val="517D33"/>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1" dirty="0">
              <a:solidFill>
                <a:schemeClr val="accent6"/>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1" dirty="0">
              <a:solidFill>
                <a:schemeClr val="accent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4" name="テキスト ボックス 15"/>
          <p:cNvSpPr txBox="1"/>
          <p:nvPr/>
        </p:nvSpPr>
        <p:spPr>
          <a:xfrm>
            <a:off x="1626102" y="2266970"/>
            <a:ext cx="1473753" cy="5465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80649" tIns="40325" rIns="80649" bIns="40325" numCol="1" spcCol="0" rtlCol="0" fromWordArt="0" anchor="t" anchorCtr="0" forceAA="0" compatLnSpc="1">
            <a:prstTxWarp prst="textNoShape">
              <a:avLst/>
            </a:prstTxWarp>
            <a:noAutofit/>
          </a:bodyPr>
          <a:lstStyle/>
          <a:p>
            <a:pPr algn="just"/>
            <a:r>
              <a:rPr lang="ja-JP" altLang="en-US" sz="24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令和</a:t>
            </a:r>
            <a:r>
              <a:rPr lang="en-US" altLang="ja-JP" sz="24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5</a:t>
            </a:r>
            <a:r>
              <a:rPr lang="ja-JP" altLang="en-US" sz="24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年</a:t>
            </a:r>
            <a:endParaRPr lang="en-US" altLang="ja-JP" sz="24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 name="正方形/長方形 6"/>
          <p:cNvSpPr/>
          <p:nvPr/>
        </p:nvSpPr>
        <p:spPr>
          <a:xfrm>
            <a:off x="-1" y="620816"/>
            <a:ext cx="7775575" cy="1416276"/>
          </a:xfrm>
          <a:prstGeom prst="rect">
            <a:avLst/>
          </a:prstGeom>
          <a:gradFill>
            <a:gsLst>
              <a:gs pos="79000">
                <a:srgbClr val="B6F4DE"/>
              </a:gs>
              <a:gs pos="7000">
                <a:srgbClr val="6DDA99"/>
              </a:gs>
              <a:gs pos="100000">
                <a:srgbClr val="6DDA99"/>
              </a:gs>
            </a:gsLst>
          </a:gradFill>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95" name="テキスト ボックス 94"/>
          <p:cNvSpPr txBox="1"/>
          <p:nvPr/>
        </p:nvSpPr>
        <p:spPr>
          <a:xfrm>
            <a:off x="1619953" y="2630712"/>
            <a:ext cx="3219151" cy="1077218"/>
          </a:xfrm>
          <a:prstGeom prst="rect">
            <a:avLst/>
          </a:prstGeom>
          <a:noFill/>
        </p:spPr>
        <p:txBody>
          <a:bodyPr wrap="none" rtlCol="0">
            <a:spAutoFit/>
          </a:bodyPr>
          <a:lstStyle/>
          <a:p>
            <a:r>
              <a:rPr lang="en-US" altLang="ja-JP" sz="3600" b="1" dirty="0">
                <a:latin typeface="メイリオ" panose="020B0604030504040204" pitchFamily="50" charset="-128"/>
                <a:ea typeface="メイリオ" panose="020B0604030504040204" pitchFamily="50" charset="-128"/>
              </a:rPr>
              <a:t>3</a:t>
            </a:r>
            <a:r>
              <a:rPr lang="ja-JP" altLang="en-US" sz="3600" b="1" dirty="0">
                <a:latin typeface="メイリオ" panose="020B0604030504040204" pitchFamily="50" charset="-128"/>
                <a:ea typeface="メイリオ" panose="020B0604030504040204" pitchFamily="50" charset="-128"/>
              </a:rPr>
              <a:t>月</a:t>
            </a:r>
            <a:r>
              <a:rPr lang="en-US" altLang="ja-JP" sz="3600" b="1" dirty="0">
                <a:latin typeface="メイリオ" panose="020B0604030504040204" pitchFamily="50" charset="-128"/>
                <a:ea typeface="メイリオ" panose="020B0604030504040204" pitchFamily="50" charset="-128"/>
              </a:rPr>
              <a:t>22</a:t>
            </a:r>
            <a:r>
              <a:rPr lang="ja-JP" altLang="en-US" sz="3600" b="1" dirty="0">
                <a:latin typeface="メイリオ" panose="020B0604030504040204" pitchFamily="50" charset="-128"/>
                <a:ea typeface="メイリオ" panose="020B0604030504040204" pitchFamily="50" charset="-128"/>
              </a:rPr>
              <a:t>日</a:t>
            </a:r>
            <a:r>
              <a:rPr lang="en-US" altLang="ja-JP" sz="3600" b="1" dirty="0">
                <a:latin typeface="メイリオ" panose="020B0604030504040204" pitchFamily="50" charset="-128"/>
                <a:ea typeface="メイリオ" panose="020B0604030504040204" pitchFamily="50" charset="-128"/>
              </a:rPr>
              <a:t>(</a:t>
            </a:r>
            <a:r>
              <a:rPr lang="ja-JP" altLang="en-US" sz="3600" b="1" dirty="0">
                <a:latin typeface="メイリオ" panose="020B0604030504040204" pitchFamily="50" charset="-128"/>
                <a:ea typeface="メイリオ" panose="020B0604030504040204" pitchFamily="50" charset="-128"/>
              </a:rPr>
              <a:t>水</a:t>
            </a:r>
            <a:r>
              <a:rPr lang="en-US" altLang="ja-JP" sz="3600" b="1" dirty="0">
                <a:latin typeface="メイリオ" panose="020B0604030504040204" pitchFamily="50" charset="-128"/>
                <a:ea typeface="メイリオ" panose="020B0604030504040204" pitchFamily="50" charset="-128"/>
              </a:rPr>
              <a:t>)</a:t>
            </a:r>
            <a:r>
              <a:rPr lang="ja-JP" altLang="en-US" sz="2000" b="1" dirty="0">
                <a:latin typeface="メイリオ" panose="020B0604030504040204" pitchFamily="50" charset="-128"/>
                <a:ea typeface="メイリオ" panose="020B0604030504040204" pitchFamily="50" charset="-128"/>
              </a:rPr>
              <a:t>　</a:t>
            </a:r>
            <a:endParaRPr lang="en-US" altLang="ja-JP" sz="2000" b="1" dirty="0">
              <a:latin typeface="メイリオ" panose="020B0604030504040204" pitchFamily="50" charset="-128"/>
              <a:ea typeface="メイリオ" panose="020B0604030504040204" pitchFamily="50" charset="-128"/>
            </a:endParaRPr>
          </a:p>
          <a:p>
            <a:r>
              <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rPr>
              <a:t>9:30</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rPr>
              <a:t>16:30</a:t>
            </a:r>
            <a:endParaRPr kumimoji="1" lang="ja-JP" altLang="en-US" sz="3600" b="1" dirty="0">
              <a:latin typeface="メイリオ" panose="020B0604030504040204" pitchFamily="50" charset="-128"/>
              <a:ea typeface="メイリオ" panose="020B0604030504040204" pitchFamily="50" charset="-128"/>
            </a:endParaRPr>
          </a:p>
        </p:txBody>
      </p:sp>
      <p:sp>
        <p:nvSpPr>
          <p:cNvPr id="55" name="テキスト ボックス 54"/>
          <p:cNvSpPr txBox="1"/>
          <p:nvPr/>
        </p:nvSpPr>
        <p:spPr>
          <a:xfrm>
            <a:off x="4717047" y="5194012"/>
            <a:ext cx="1107996" cy="276999"/>
          </a:xfrm>
          <a:prstGeom prst="rect">
            <a:avLst/>
          </a:prstGeom>
          <a:noFill/>
        </p:spPr>
        <p:txBody>
          <a:bodyPr wrap="none" rtlCol="0">
            <a:spAutoFit/>
          </a:bodyPr>
          <a:lstStyle/>
          <a:p>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講師紹介</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2" name="テキスト ボックス 81"/>
          <p:cNvSpPr txBox="1"/>
          <p:nvPr/>
        </p:nvSpPr>
        <p:spPr>
          <a:xfrm>
            <a:off x="108592" y="1676349"/>
            <a:ext cx="7599788" cy="363497"/>
          </a:xfrm>
          <a:prstGeom prst="rect">
            <a:avLst/>
          </a:prstGeom>
          <a:noFill/>
        </p:spPr>
        <p:txBody>
          <a:bodyPr wrap="square" rtlCol="0">
            <a:spAutoFit/>
          </a:bodyPr>
          <a:lstStyle/>
          <a:p>
            <a:pPr algn="ctr"/>
            <a:r>
              <a:rPr lang="ja-JP" altLang="en-US" sz="1762" b="1" dirty="0">
                <a:solidFill>
                  <a:srgbClr val="005EA4"/>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rPr>
              <a:t>～会社の将来のためにデジタル技術の導入について考える～</a:t>
            </a:r>
            <a:endParaRPr lang="en-US" altLang="ja-JP" sz="1762" b="1" dirty="0">
              <a:solidFill>
                <a:srgbClr val="005EA4"/>
              </a:solidFill>
              <a:effectLst>
                <a:outerShdw blurRad="38100" dist="38100" dir="2700000" algn="tl">
                  <a:srgbClr val="000000">
                    <a:alpha val="43137"/>
                  </a:srgbClr>
                </a:outerShdw>
              </a:effectLst>
              <a:latin typeface="メイリオ" pitchFamily="50" charset="-128"/>
              <a:ea typeface="メイリオ" pitchFamily="50" charset="-128"/>
              <a:cs typeface="メイリオ" pitchFamily="50" charset="-128"/>
            </a:endParaRPr>
          </a:p>
        </p:txBody>
      </p:sp>
      <p:sp>
        <p:nvSpPr>
          <p:cNvPr id="58" name="テキスト ボックス 57"/>
          <p:cNvSpPr txBox="1"/>
          <p:nvPr/>
        </p:nvSpPr>
        <p:spPr>
          <a:xfrm>
            <a:off x="1249016" y="717966"/>
            <a:ext cx="5277543" cy="859655"/>
          </a:xfrm>
          <a:prstGeom prst="rect">
            <a:avLst/>
          </a:prstGeom>
          <a:noFill/>
          <a:ln>
            <a:noFill/>
          </a:ln>
        </p:spPr>
        <p:txBody>
          <a:bodyPr wrap="square" rtlCol="0">
            <a:prstTxWarp prst="textPlain">
              <a:avLst/>
            </a:prstTxWarp>
            <a:spAutoFit/>
          </a:bodyPr>
          <a:lstStyle/>
          <a:p>
            <a:pPr algn="ctr"/>
            <a:r>
              <a:rPr lang="en-US" altLang="ja-JP" sz="4000" b="1" dirty="0">
                <a:ln w="13462">
                  <a:solidFill>
                    <a:schemeClr val="bg1"/>
                  </a:solidFill>
                  <a:prstDash val="solid"/>
                </a:ln>
                <a:solidFill>
                  <a:srgbClr val="FE6E02"/>
                </a:solidFill>
                <a:effectLst>
                  <a:outerShdw dist="38100" dir="2700000" algn="bl" rotWithShape="0">
                    <a:schemeClr val="accent5"/>
                  </a:outerShdw>
                </a:effectLst>
                <a:latin typeface="メイリオ" panose="020B0604030504040204" pitchFamily="50" charset="-128"/>
                <a:ea typeface="メイリオ" panose="020B0604030504040204" pitchFamily="50" charset="-128"/>
                <a:cs typeface="メイリオ" pitchFamily="50" charset="-128"/>
              </a:rPr>
              <a:t>DX</a:t>
            </a:r>
            <a:r>
              <a:rPr lang="ja-JP" altLang="en-US" sz="4000" b="1" dirty="0">
                <a:ln w="13462">
                  <a:solidFill>
                    <a:schemeClr val="bg1"/>
                  </a:solidFill>
                  <a:prstDash val="solid"/>
                </a:ln>
                <a:solidFill>
                  <a:srgbClr val="FE6E02"/>
                </a:solidFill>
                <a:effectLst>
                  <a:outerShdw dist="38100" dir="2700000" algn="bl" rotWithShape="0">
                    <a:schemeClr val="accent5"/>
                  </a:outerShdw>
                </a:effectLst>
                <a:latin typeface="メイリオ" panose="020B0604030504040204" pitchFamily="50" charset="-128"/>
                <a:ea typeface="メイリオ" panose="020B0604030504040204" pitchFamily="50" charset="-128"/>
                <a:cs typeface="メイリオ" pitchFamily="50" charset="-128"/>
              </a:rPr>
              <a:t>の推進</a:t>
            </a:r>
            <a:endParaRPr lang="en-US" altLang="ja-JP" sz="4000" b="1" dirty="0">
              <a:ln w="13462">
                <a:solidFill>
                  <a:schemeClr val="bg1"/>
                </a:solidFill>
                <a:prstDash val="solid"/>
              </a:ln>
              <a:solidFill>
                <a:srgbClr val="FE6E02"/>
              </a:solidFill>
              <a:effectLst>
                <a:outerShdw dist="38100" dir="2700000" algn="bl" rotWithShape="0">
                  <a:schemeClr val="accent5"/>
                </a:outerShdw>
              </a:effectLst>
              <a:latin typeface="メイリオ" panose="020B0604030504040204" pitchFamily="50" charset="-128"/>
              <a:ea typeface="メイリオ" panose="020B0604030504040204" pitchFamily="50" charset="-128"/>
              <a:cs typeface="メイリオ" pitchFamily="50" charset="-128"/>
            </a:endParaRPr>
          </a:p>
        </p:txBody>
      </p:sp>
      <p:sp>
        <p:nvSpPr>
          <p:cNvPr id="48" name="テキスト ボックス 47"/>
          <p:cNvSpPr txBox="1"/>
          <p:nvPr/>
        </p:nvSpPr>
        <p:spPr>
          <a:xfrm>
            <a:off x="1609923" y="3595954"/>
            <a:ext cx="3088639" cy="523220"/>
          </a:xfrm>
          <a:prstGeom prst="rect">
            <a:avLst/>
          </a:prstGeom>
          <a:solidFill>
            <a:schemeClr val="accent3">
              <a:lumMod val="20000"/>
              <a:lumOff val="80000"/>
            </a:schemeClr>
          </a:solidFill>
        </p:spPr>
        <p:txBody>
          <a:bodyPr wrap="square" rtlCol="0">
            <a:spAutoFit/>
          </a:bodyPr>
          <a:lstStyle/>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紀州有田商工会議所</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21" b="1" dirty="0">
                <a:latin typeface="メイリオ" panose="020B0604030504040204" pitchFamily="50" charset="-128"/>
                <a:ea typeface="メイリオ" panose="020B0604030504040204" pitchFamily="50" charset="-128"/>
              </a:rPr>
              <a:t>（</a:t>
            </a:r>
            <a:r>
              <a:rPr lang="ja-JP" altLang="en-US" sz="1400" b="1" spc="15" dirty="0">
                <a:latin typeface="メイリオ" panose="020B0604030504040204" pitchFamily="50" charset="-128"/>
                <a:ea typeface="メイリオ" panose="020B0604030504040204" pitchFamily="50" charset="-128"/>
                <a:cs typeface="DFM秀英横太明朝BJ-P"/>
              </a:rPr>
              <a:t>和歌</a:t>
            </a:r>
            <a:r>
              <a:rPr lang="ja-JP" altLang="en-US" sz="1400" b="1" spc="10" dirty="0">
                <a:latin typeface="メイリオ" panose="020B0604030504040204" pitchFamily="50" charset="-128"/>
                <a:ea typeface="メイリオ" panose="020B0604030504040204" pitchFamily="50" charset="-128"/>
                <a:cs typeface="DFM秀英横太明朝BJ-P"/>
              </a:rPr>
              <a:t>山</a:t>
            </a:r>
            <a:r>
              <a:rPr lang="ja-JP" altLang="en-US" sz="1400" b="1" spc="5" dirty="0">
                <a:latin typeface="メイリオ" panose="020B0604030504040204" pitchFamily="50" charset="-128"/>
                <a:ea typeface="メイリオ" panose="020B0604030504040204" pitchFamily="50" charset="-128"/>
                <a:cs typeface="DFM秀英横太明朝BJ-P"/>
              </a:rPr>
              <a:t>県</a:t>
            </a:r>
            <a:r>
              <a:rPr lang="ja-JP" altLang="en-US" sz="1400" b="1" spc="65" dirty="0">
                <a:latin typeface="メイリオ" panose="020B0604030504040204" pitchFamily="50" charset="-128"/>
                <a:ea typeface="メイリオ" panose="020B0604030504040204" pitchFamily="50" charset="-128"/>
                <a:cs typeface="DFM秀英横太明朝BJ-P"/>
              </a:rPr>
              <a:t>有田市箕島</a:t>
            </a:r>
            <a:r>
              <a:rPr lang="en-US" altLang="ja-JP" sz="1400" b="1" spc="65" dirty="0">
                <a:latin typeface="メイリオ" panose="020B0604030504040204" pitchFamily="50" charset="-128"/>
                <a:ea typeface="メイリオ" panose="020B0604030504040204" pitchFamily="50" charset="-128"/>
                <a:cs typeface="DFM秀英横太明朝BJ-P"/>
              </a:rPr>
              <a:t>33-1</a:t>
            </a:r>
            <a:r>
              <a:rPr lang="ja-JP" altLang="en-US" sz="1321" b="1" dirty="0">
                <a:latin typeface="メイリオ" panose="020B0604030504040204" pitchFamily="50" charset="-128"/>
                <a:ea typeface="メイリオ" panose="020B0604030504040204" pitchFamily="50" charset="-128"/>
              </a:rPr>
              <a:t>）</a:t>
            </a:r>
            <a:endParaRPr lang="en-US" altLang="ja-JP" sz="1321" dirty="0">
              <a:latin typeface="メイリオ" panose="020B0604030504040204" pitchFamily="50" charset="-128"/>
              <a:ea typeface="メイリオ" panose="020B0604030504040204" pitchFamily="50" charset="-128"/>
            </a:endParaRPr>
          </a:p>
        </p:txBody>
      </p:sp>
      <p:sp>
        <p:nvSpPr>
          <p:cNvPr id="53" name="円/楕円 81"/>
          <p:cNvSpPr/>
          <p:nvPr/>
        </p:nvSpPr>
        <p:spPr>
          <a:xfrm>
            <a:off x="5539520" y="2226236"/>
            <a:ext cx="1535636" cy="1414330"/>
          </a:xfrm>
          <a:prstGeom prst="ellipse">
            <a:avLst/>
          </a:prstGeom>
          <a:solidFill>
            <a:schemeClr val="accent3">
              <a:lumMod val="20000"/>
              <a:lumOff val="80000"/>
            </a:schemeClr>
          </a:solidFill>
          <a:ln w="50800">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p:cNvSpPr/>
          <p:nvPr/>
        </p:nvSpPr>
        <p:spPr>
          <a:xfrm>
            <a:off x="5424636" y="2540221"/>
            <a:ext cx="1765405" cy="338554"/>
          </a:xfrm>
          <a:prstGeom prst="rect">
            <a:avLst/>
          </a:prstGeom>
        </p:spPr>
        <p:txBody>
          <a:bodyPr wrap="square" lIns="0" tIns="0" rIns="0" bIns="0">
            <a:spAutoFit/>
          </a:bodyPr>
          <a:lstStyle/>
          <a:p>
            <a:pPr algn="ctr">
              <a:lnSpc>
                <a:spcPts val="2400"/>
              </a:lnSpc>
            </a:pPr>
            <a:r>
              <a:rPr lang="zh-TW" altLang="en-US" sz="2800" dirty="0">
                <a:latin typeface="メイリオ" panose="020B0604030504040204" pitchFamily="50" charset="-128"/>
                <a:ea typeface="メイリオ" panose="020B0604030504040204" pitchFamily="50" charset="-128"/>
              </a:rPr>
              <a:t>受講料</a:t>
            </a:r>
            <a:endParaRPr lang="en-US" altLang="zh-TW" sz="2800" dirty="0">
              <a:latin typeface="メイリオ" panose="020B0604030504040204" pitchFamily="50" charset="-128"/>
              <a:ea typeface="メイリオ" panose="020B0604030504040204" pitchFamily="50" charset="-128"/>
            </a:endParaRPr>
          </a:p>
        </p:txBody>
      </p:sp>
      <p:sp>
        <p:nvSpPr>
          <p:cNvPr id="56" name="object 53"/>
          <p:cNvSpPr txBox="1"/>
          <p:nvPr/>
        </p:nvSpPr>
        <p:spPr>
          <a:xfrm>
            <a:off x="648492" y="9494440"/>
            <a:ext cx="199506" cy="830997"/>
          </a:xfrm>
          <a:prstGeom prst="rect">
            <a:avLst/>
          </a:prstGeom>
          <a:ln>
            <a:noFill/>
          </a:ln>
        </p:spPr>
        <p:txBody>
          <a:bodyPr vert="horz" wrap="square" lIns="0" tIns="0" rIns="0" bIns="0" rtlCol="0">
            <a:spAutoFit/>
          </a:bodyPr>
          <a:lstStyle/>
          <a:p>
            <a:pPr marL="12700">
              <a:lnSpc>
                <a:spcPct val="100000"/>
              </a:lnSpc>
            </a:pPr>
            <a:r>
              <a:rPr sz="1800" b="1" dirty="0">
                <a:latin typeface="メイリオ"/>
                <a:cs typeface="メイリオ"/>
              </a:rPr>
              <a:t>主</a:t>
            </a:r>
            <a:endParaRPr lang="en-US" sz="1800" b="1" dirty="0">
              <a:latin typeface="メイリオ"/>
              <a:cs typeface="メイリオ"/>
            </a:endParaRPr>
          </a:p>
          <a:p>
            <a:pPr marL="12700">
              <a:lnSpc>
                <a:spcPct val="100000"/>
              </a:lnSpc>
            </a:pPr>
            <a:endParaRPr lang="en-US" sz="1800" b="1" dirty="0">
              <a:latin typeface="メイリオ"/>
              <a:cs typeface="メイリオ"/>
            </a:endParaRPr>
          </a:p>
          <a:p>
            <a:pPr marL="12700">
              <a:lnSpc>
                <a:spcPct val="100000"/>
              </a:lnSpc>
            </a:pPr>
            <a:r>
              <a:rPr sz="1800" b="1" dirty="0">
                <a:latin typeface="メイリオ"/>
                <a:cs typeface="メイリオ"/>
              </a:rPr>
              <a:t>催</a:t>
            </a:r>
            <a:endParaRPr lang="en-US" sz="1800" b="1" dirty="0">
              <a:latin typeface="メイリオ"/>
              <a:cs typeface="メイリオ"/>
            </a:endParaRPr>
          </a:p>
        </p:txBody>
      </p:sp>
      <p:sp>
        <p:nvSpPr>
          <p:cNvPr id="63" name="object 54"/>
          <p:cNvSpPr/>
          <p:nvPr/>
        </p:nvSpPr>
        <p:spPr>
          <a:xfrm>
            <a:off x="1249016" y="9796114"/>
            <a:ext cx="3364991" cy="449579"/>
          </a:xfrm>
          <a:prstGeom prst="rect">
            <a:avLst/>
          </a:prstGeom>
          <a:blipFill>
            <a:blip r:embed="rId3" cstate="print"/>
            <a:stretch>
              <a:fillRect/>
            </a:stretch>
          </a:blipFill>
        </p:spPr>
        <p:txBody>
          <a:bodyPr wrap="square" lIns="0" tIns="0" rIns="0" bIns="0" rtlCol="0"/>
          <a:lstStyle/>
          <a:p>
            <a:endParaRPr/>
          </a:p>
        </p:txBody>
      </p:sp>
      <p:sp>
        <p:nvSpPr>
          <p:cNvPr id="65" name="テキスト ボックス 64"/>
          <p:cNvSpPr txBox="1"/>
          <p:nvPr/>
        </p:nvSpPr>
        <p:spPr>
          <a:xfrm>
            <a:off x="1730567" y="10156931"/>
            <a:ext cx="2492990" cy="276999"/>
          </a:xfrm>
          <a:prstGeom prst="rect">
            <a:avLst/>
          </a:prstGeom>
          <a:noFill/>
        </p:spPr>
        <p:txBody>
          <a:bodyPr wrap="none" rtlCol="0">
            <a:spAutoFit/>
          </a:bodyPr>
          <a:lstStyle/>
          <a:p>
            <a:r>
              <a:rPr kumimoji="1" lang="ja-JP" altLang="en-US" sz="1200" i="1" dirty="0">
                <a:solidFill>
                  <a:srgbClr val="305598"/>
                </a:solidFill>
                <a:latin typeface="HG丸ｺﾞｼｯｸM-PRO" panose="020F0600000000000000" pitchFamily="50" charset="-128"/>
                <a:ea typeface="HG丸ｺﾞｼｯｸM-PRO" panose="020F0600000000000000" pitchFamily="50" charset="-128"/>
              </a:rPr>
              <a:t>生産性向上人材育成支援センター</a:t>
            </a:r>
          </a:p>
        </p:txBody>
      </p:sp>
      <p:sp>
        <p:nvSpPr>
          <p:cNvPr id="66" name="テキスト ボックス 65"/>
          <p:cNvSpPr txBox="1"/>
          <p:nvPr/>
        </p:nvSpPr>
        <p:spPr>
          <a:xfrm>
            <a:off x="10379012" y="9757615"/>
            <a:ext cx="4991487" cy="555030"/>
          </a:xfrm>
          <a:prstGeom prst="rect">
            <a:avLst/>
          </a:prstGeom>
          <a:solidFill>
            <a:schemeClr val="bg1">
              <a:alpha val="0"/>
            </a:schemeClr>
          </a:solidFill>
        </p:spPr>
        <p:txBody>
          <a:bodyPr wrap="square" lIns="92460" tIns="46231" rIns="92460" bIns="46231" rtlCol="0">
            <a:spAutoFit/>
          </a:bodyPr>
          <a:lstStyle/>
          <a:p>
            <a:r>
              <a:rPr lang="ja-JP" altLang="en-US" sz="1000" dirty="0">
                <a:latin typeface="メイリオ" pitchFamily="50" charset="-128"/>
                <a:ea typeface="メイリオ" pitchFamily="50" charset="-128"/>
                <a:cs typeface="メイリオ" pitchFamily="50" charset="-128"/>
              </a:rPr>
              <a:t>〒</a:t>
            </a:r>
            <a:r>
              <a:rPr lang="en-US" altLang="ja-JP" sz="1000" dirty="0">
                <a:latin typeface="メイリオ" pitchFamily="50" charset="-128"/>
                <a:ea typeface="メイリオ" pitchFamily="50" charset="-128"/>
                <a:cs typeface="メイリオ" pitchFamily="50" charset="-128"/>
              </a:rPr>
              <a:t>640-8483</a:t>
            </a:r>
            <a:r>
              <a:rPr lang="ja-JP" altLang="en-US" sz="1000" dirty="0">
                <a:latin typeface="メイリオ" pitchFamily="50" charset="-128"/>
                <a:ea typeface="メイリオ" pitchFamily="50" charset="-128"/>
                <a:cs typeface="メイリオ" pitchFamily="50" charset="-128"/>
              </a:rPr>
              <a:t>　和歌山市園部</a:t>
            </a:r>
            <a:r>
              <a:rPr lang="en-US" altLang="ja-JP" sz="1000" dirty="0">
                <a:latin typeface="メイリオ" pitchFamily="50" charset="-128"/>
                <a:ea typeface="メイリオ" pitchFamily="50" charset="-128"/>
                <a:cs typeface="メイリオ" pitchFamily="50" charset="-128"/>
              </a:rPr>
              <a:t>1276</a:t>
            </a:r>
            <a:r>
              <a:rPr lang="ja-JP" altLang="en-US" sz="1000" dirty="0">
                <a:latin typeface="メイリオ" pitchFamily="50" charset="-128"/>
                <a:ea typeface="メイリオ" pitchFamily="50" charset="-128"/>
                <a:cs typeface="メイリオ" pitchFamily="50" charset="-128"/>
              </a:rPr>
              <a:t>番地</a:t>
            </a:r>
            <a:endParaRPr lang="en-US" altLang="ja-JP" sz="1000" dirty="0">
              <a:latin typeface="メイリオ" pitchFamily="50" charset="-128"/>
              <a:ea typeface="メイリオ" pitchFamily="50" charset="-128"/>
              <a:cs typeface="メイリオ" pitchFamily="50" charset="-128"/>
            </a:endParaRPr>
          </a:p>
          <a:p>
            <a:r>
              <a:rPr lang="en-US" altLang="ja-JP" sz="1000" dirty="0">
                <a:latin typeface="メイリオ" pitchFamily="50" charset="-128"/>
                <a:ea typeface="メイリオ" pitchFamily="50" charset="-128"/>
                <a:cs typeface="メイリオ" pitchFamily="50" charset="-128"/>
              </a:rPr>
              <a:t>TEL</a:t>
            </a:r>
            <a:r>
              <a:rPr lang="ja-JP" altLang="en-US" sz="1000" dirty="0">
                <a:latin typeface="メイリオ" pitchFamily="50" charset="-128"/>
                <a:ea typeface="メイリオ" pitchFamily="50" charset="-128"/>
                <a:cs typeface="メイリオ" pitchFamily="50" charset="-128"/>
              </a:rPr>
              <a:t>：</a:t>
            </a:r>
            <a:r>
              <a:rPr lang="en-US" altLang="ja-JP" sz="1000" dirty="0">
                <a:latin typeface="メイリオ" pitchFamily="50" charset="-128"/>
                <a:ea typeface="メイリオ" pitchFamily="50" charset="-128"/>
                <a:cs typeface="メイリオ" pitchFamily="50" charset="-128"/>
              </a:rPr>
              <a:t>073-461-1691</a:t>
            </a:r>
            <a:r>
              <a:rPr lang="ja-JP" altLang="en-US" sz="1000" dirty="0">
                <a:latin typeface="メイリオ" pitchFamily="50" charset="-128"/>
                <a:ea typeface="メイリオ" pitchFamily="50" charset="-128"/>
                <a:cs typeface="メイリオ" pitchFamily="50" charset="-128"/>
              </a:rPr>
              <a:t> </a:t>
            </a:r>
            <a:r>
              <a:rPr lang="en-US" altLang="ja-JP" sz="1000" dirty="0">
                <a:latin typeface="メイリオ" pitchFamily="50" charset="-128"/>
                <a:ea typeface="メイリオ" pitchFamily="50" charset="-128"/>
                <a:cs typeface="メイリオ" pitchFamily="50" charset="-128"/>
              </a:rPr>
              <a:t>FAX</a:t>
            </a:r>
            <a:r>
              <a:rPr lang="ja-JP" altLang="en-US" sz="1000" dirty="0">
                <a:latin typeface="メイリオ" pitchFamily="50" charset="-128"/>
                <a:ea typeface="メイリオ" pitchFamily="50" charset="-128"/>
                <a:cs typeface="メイリオ" pitchFamily="50" charset="-128"/>
              </a:rPr>
              <a:t>：</a:t>
            </a:r>
            <a:r>
              <a:rPr lang="en-US" altLang="ja-JP" sz="1000" dirty="0">
                <a:latin typeface="メイリオ" pitchFamily="50" charset="-128"/>
                <a:ea typeface="メイリオ" pitchFamily="50" charset="-128"/>
                <a:cs typeface="メイリオ" pitchFamily="50" charset="-128"/>
              </a:rPr>
              <a:t>073-461-2241</a:t>
            </a:r>
            <a:r>
              <a:rPr lang="ja-JP" altLang="en-US" sz="1000" dirty="0">
                <a:latin typeface="メイリオ" pitchFamily="50" charset="-128"/>
                <a:ea typeface="メイリオ" pitchFamily="50" charset="-128"/>
                <a:cs typeface="メイリオ" pitchFamily="50" charset="-128"/>
              </a:rPr>
              <a:t>　</a:t>
            </a:r>
            <a:endParaRPr lang="en-US" altLang="ja-JP" sz="1000" dirty="0">
              <a:latin typeface="メイリオ" pitchFamily="50" charset="-128"/>
              <a:ea typeface="メイリオ" pitchFamily="50" charset="-128"/>
              <a:cs typeface="メイリオ" pitchFamily="50" charset="-128"/>
            </a:endParaRPr>
          </a:p>
          <a:p>
            <a:r>
              <a:rPr lang="en-US" altLang="ja-JP" sz="1000" dirty="0">
                <a:latin typeface="メイリオ" pitchFamily="50" charset="-128"/>
                <a:ea typeface="メイリオ" pitchFamily="50" charset="-128"/>
                <a:cs typeface="メイリオ" pitchFamily="50" charset="-128"/>
              </a:rPr>
              <a:t>URL</a:t>
            </a:r>
            <a:r>
              <a:rPr lang="ja-JP" altLang="en-US" sz="1000" dirty="0">
                <a:latin typeface="メイリオ" pitchFamily="50" charset="-128"/>
                <a:ea typeface="メイリオ" pitchFamily="50" charset="-128"/>
                <a:cs typeface="メイリオ" pitchFamily="50" charset="-128"/>
              </a:rPr>
              <a:t>：</a:t>
            </a:r>
            <a:r>
              <a:rPr lang="en-US" altLang="ja-JP" sz="1000" dirty="0">
                <a:latin typeface="メイリオ" pitchFamily="50" charset="-128"/>
                <a:ea typeface="メイリオ" pitchFamily="50" charset="-128"/>
                <a:cs typeface="メイリオ" pitchFamily="50" charset="-128"/>
              </a:rPr>
              <a:t>https://www3.jeed.go.jp/wakayama/poly/biz/index.html</a:t>
            </a:r>
          </a:p>
        </p:txBody>
      </p:sp>
      <p:sp>
        <p:nvSpPr>
          <p:cNvPr id="68" name="メモ 67"/>
          <p:cNvSpPr/>
          <p:nvPr/>
        </p:nvSpPr>
        <p:spPr>
          <a:xfrm>
            <a:off x="5288486" y="9444879"/>
            <a:ext cx="1885491" cy="897456"/>
          </a:xfrm>
          <a:prstGeom prst="foldedCorner">
            <a:avLst/>
          </a:prstGeom>
        </p:spPr>
        <p:style>
          <a:lnRef idx="2">
            <a:schemeClr val="accent5"/>
          </a:lnRef>
          <a:fillRef idx="1">
            <a:schemeClr val="lt1"/>
          </a:fillRef>
          <a:effectRef idx="0">
            <a:schemeClr val="accent5"/>
          </a:effectRef>
          <a:fontRef idx="minor">
            <a:schemeClr val="dk1"/>
          </a:fontRef>
        </p:style>
        <p:txBody>
          <a:bodyPr rtlCol="0" anchor="ctr"/>
          <a:lstStyle/>
          <a:p>
            <a:pPr algn="r"/>
            <a:r>
              <a:rPr lang="ja-JP" altLang="en-US" sz="800" dirty="0">
                <a:latin typeface="メイリオ" panose="020B0604030504040204" pitchFamily="50" charset="-128"/>
                <a:ea typeface="メイリオ" panose="020B0604030504040204" pitchFamily="50" charset="-128"/>
              </a:rPr>
              <a:t>少人数（上限</a:t>
            </a:r>
            <a:r>
              <a:rPr lang="en-US" altLang="ja-JP" sz="800" dirty="0">
                <a:latin typeface="メイリオ" panose="020B0604030504040204" pitchFamily="50" charset="-128"/>
                <a:ea typeface="メイリオ" panose="020B0604030504040204" pitchFamily="50" charset="-128"/>
              </a:rPr>
              <a:t>15</a:t>
            </a:r>
            <a:r>
              <a:rPr lang="ja-JP" altLang="en-US" sz="800" dirty="0">
                <a:latin typeface="メイリオ" panose="020B0604030504040204" pitchFamily="50" charset="-128"/>
                <a:ea typeface="メイリオ" panose="020B0604030504040204" pitchFamily="50" charset="-128"/>
              </a:rPr>
              <a:t>名）で開催する等、新型コロナウイルス感染症対策を</a:t>
            </a:r>
            <a:endParaRPr lang="en-US" altLang="ja-JP" sz="800" dirty="0">
              <a:latin typeface="メイリオ" panose="020B0604030504040204" pitchFamily="50" charset="-128"/>
              <a:ea typeface="メイリオ" panose="020B0604030504040204" pitchFamily="50" charset="-128"/>
            </a:endParaRPr>
          </a:p>
          <a:p>
            <a:pPr algn="r"/>
            <a:r>
              <a:rPr lang="ja-JP" altLang="en-US" sz="800" dirty="0">
                <a:latin typeface="メイリオ" panose="020B0604030504040204" pitchFamily="50" charset="-128"/>
                <a:ea typeface="メイリオ" panose="020B0604030504040204" pitchFamily="50" charset="-128"/>
              </a:rPr>
              <a:t>実施しています。</a:t>
            </a:r>
            <a:endParaRPr kumimoji="1" lang="ja-JP" altLang="en-US" sz="800" dirty="0">
              <a:latin typeface="メイリオ" panose="020B0604030504040204" pitchFamily="50" charset="-128"/>
              <a:ea typeface="メイリオ" panose="020B0604030504040204" pitchFamily="50" charset="-128"/>
            </a:endParaRPr>
          </a:p>
        </p:txBody>
      </p:sp>
      <p:pic>
        <p:nvPicPr>
          <p:cNvPr id="78" name="図 7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77098" y="9978928"/>
            <a:ext cx="268619" cy="307612"/>
          </a:xfrm>
          <a:prstGeom prst="rect">
            <a:avLst/>
          </a:prstGeom>
        </p:spPr>
      </p:pic>
      <p:sp>
        <p:nvSpPr>
          <p:cNvPr id="83" name="正方形/長方形 82"/>
          <p:cNvSpPr/>
          <p:nvPr/>
        </p:nvSpPr>
        <p:spPr>
          <a:xfrm>
            <a:off x="5757108" y="10053576"/>
            <a:ext cx="443098" cy="224837"/>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加算記号 110"/>
          <p:cNvSpPr/>
          <p:nvPr/>
        </p:nvSpPr>
        <p:spPr>
          <a:xfrm>
            <a:off x="5805315" y="10024572"/>
            <a:ext cx="339194" cy="282844"/>
          </a:xfrm>
          <a:prstGeom prst="mathPlus">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5" name="加算記号 111"/>
          <p:cNvSpPr/>
          <p:nvPr/>
        </p:nvSpPr>
        <p:spPr>
          <a:xfrm>
            <a:off x="5909864" y="10087228"/>
            <a:ext cx="126699" cy="144771"/>
          </a:xfrm>
          <a:prstGeom prst="mathPlus">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7" name="テキスト ボックス 86"/>
          <p:cNvSpPr txBox="1"/>
          <p:nvPr/>
        </p:nvSpPr>
        <p:spPr>
          <a:xfrm>
            <a:off x="4784101" y="5435357"/>
            <a:ext cx="2778168" cy="437406"/>
          </a:xfrm>
          <a:prstGeom prst="rect">
            <a:avLst/>
          </a:prstGeom>
          <a:noFill/>
        </p:spPr>
        <p:txBody>
          <a:bodyPr wrap="square" rtlCol="0">
            <a:normAutofit fontScale="92500"/>
          </a:bodyPr>
          <a:lstStyle/>
          <a:p>
            <a:r>
              <a:rPr lang="ja-JP" altLang="en-US" sz="1200" dirty="0">
                <a:latin typeface="メイリオ" panose="020B0604030504040204" pitchFamily="50" charset="-128"/>
                <a:ea typeface="メイリオ" panose="020B0604030504040204" pitchFamily="50" charset="-128"/>
              </a:rPr>
              <a:t>株式会社日本能率協会コンサルティング</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大橋　信太郎</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氏</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 name="図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672786" y="7244540"/>
            <a:ext cx="730480" cy="780415"/>
          </a:xfrm>
          <a:prstGeom prst="rect">
            <a:avLst/>
          </a:prstGeom>
        </p:spPr>
      </p:pic>
      <p:sp>
        <p:nvSpPr>
          <p:cNvPr id="73" name="テキスト ボックス 72"/>
          <p:cNvSpPr txBox="1"/>
          <p:nvPr/>
        </p:nvSpPr>
        <p:spPr>
          <a:xfrm>
            <a:off x="4821003" y="5933779"/>
            <a:ext cx="2752603" cy="705885"/>
          </a:xfrm>
          <a:prstGeom prst="rect">
            <a:avLst/>
          </a:prstGeom>
          <a:noFill/>
        </p:spPr>
        <p:txBody>
          <a:bodyPr wrap="square" rtlCol="0">
            <a:noAutofit/>
          </a:bodyPr>
          <a:lstStyle/>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情報機器メーカーにてシステム構築に従事した後、転職し、企業の創業支援業務や経営相談業務に携わる。</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独立後は</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AI</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dirty="0" err="1">
                <a:latin typeface="メイリオ" panose="020B0604030504040204" pitchFamily="50" charset="-128"/>
                <a:ea typeface="メイリオ" panose="020B0604030504040204" pitchFamily="50" charset="-128"/>
                <a:cs typeface="メイリオ" panose="020B0604030504040204" pitchFamily="50" charset="-128"/>
              </a:rPr>
              <a:t>IoT</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などの最先端のテクノロジーを活用したビジネスモデルの構築に関する講演のほかコンサルティングを通じた企業支援を行っている。</a:t>
            </a:r>
          </a:p>
        </p:txBody>
      </p:sp>
      <p:sp>
        <p:nvSpPr>
          <p:cNvPr id="80" name="テキスト ボックス 79"/>
          <p:cNvSpPr txBox="1"/>
          <p:nvPr/>
        </p:nvSpPr>
        <p:spPr>
          <a:xfrm>
            <a:off x="4717047" y="6633201"/>
            <a:ext cx="1261884" cy="276999"/>
          </a:xfrm>
          <a:prstGeom prst="rect">
            <a:avLst/>
          </a:prstGeom>
          <a:noFill/>
        </p:spPr>
        <p:txBody>
          <a:bodyPr wrap="none" rtlCol="0">
            <a:spAutoFit/>
          </a:bodyPr>
          <a:lstStyle/>
          <a:p>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受講者の声</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6" name="角丸四角形 85"/>
          <p:cNvSpPr/>
          <p:nvPr/>
        </p:nvSpPr>
        <p:spPr>
          <a:xfrm>
            <a:off x="4745774" y="6842332"/>
            <a:ext cx="2827832" cy="1217228"/>
          </a:xfrm>
          <a:prstGeom prst="roundRect">
            <a:avLst/>
          </a:prstGeom>
          <a:noFill/>
          <a:ln>
            <a:solidFill>
              <a:srgbClr val="338D4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1450" indent="-171450">
              <a:buFont typeface="Wingdings" panose="05000000000000000000" pitchFamily="2" charset="2"/>
              <a:buChar char="Ø"/>
            </a:pPr>
            <a:r>
              <a:rPr lang="ja-JP" altLang="en-US" sz="1200" dirty="0">
                <a:solidFill>
                  <a:srgbClr val="517D33"/>
                </a:solidFill>
                <a:latin typeface="メイリオ" panose="020B0604030504040204" pitchFamily="50" charset="-128"/>
                <a:ea typeface="メイリオ" panose="020B0604030504040204" pitchFamily="50" charset="-128"/>
              </a:rPr>
              <a:t>手探りだった</a:t>
            </a:r>
            <a:r>
              <a:rPr lang="en-US" altLang="ja-JP" sz="1200" dirty="0">
                <a:solidFill>
                  <a:srgbClr val="517D33"/>
                </a:solidFill>
                <a:latin typeface="メイリオ" panose="020B0604030504040204" pitchFamily="50" charset="-128"/>
                <a:ea typeface="メイリオ" panose="020B0604030504040204" pitchFamily="50" charset="-128"/>
              </a:rPr>
              <a:t>DX</a:t>
            </a:r>
            <a:r>
              <a:rPr lang="ja-JP" altLang="en-US" sz="1200" dirty="0">
                <a:solidFill>
                  <a:srgbClr val="517D33"/>
                </a:solidFill>
                <a:latin typeface="メイリオ" panose="020B0604030504040204" pitchFamily="50" charset="-128"/>
                <a:ea typeface="メイリオ" panose="020B0604030504040204" pitchFamily="50" charset="-128"/>
              </a:rPr>
              <a:t>対策の手がかりとなりました。</a:t>
            </a:r>
            <a:endParaRPr lang="en-US" altLang="ja-JP" sz="1200" dirty="0">
              <a:solidFill>
                <a:srgbClr val="517D33"/>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Ø"/>
            </a:pPr>
            <a:r>
              <a:rPr lang="ja-JP" altLang="en-US" sz="1200" dirty="0">
                <a:solidFill>
                  <a:srgbClr val="517D33"/>
                </a:solidFill>
                <a:latin typeface="メイリオ" panose="020B0604030504040204" pitchFamily="50" charset="-128"/>
                <a:ea typeface="メイリオ" panose="020B0604030504040204" pitchFamily="50" charset="-128"/>
              </a:rPr>
              <a:t>導入の考え方を学び、</a:t>
            </a:r>
            <a:br>
              <a:rPr lang="en-US" altLang="ja-JP" sz="1200" dirty="0">
                <a:solidFill>
                  <a:srgbClr val="517D33"/>
                </a:solidFill>
                <a:latin typeface="メイリオ" panose="020B0604030504040204" pitchFamily="50" charset="-128"/>
                <a:ea typeface="メイリオ" panose="020B0604030504040204" pitchFamily="50" charset="-128"/>
              </a:rPr>
            </a:br>
            <a:r>
              <a:rPr lang="ja-JP" altLang="en-US" sz="1200" dirty="0">
                <a:solidFill>
                  <a:srgbClr val="517D33"/>
                </a:solidFill>
                <a:latin typeface="メイリオ" panose="020B0604030504040204" pitchFamily="50" charset="-128"/>
                <a:ea typeface="メイリオ" panose="020B0604030504040204" pitchFamily="50" charset="-128"/>
              </a:rPr>
              <a:t>自社業務に応用する</a:t>
            </a:r>
            <a:br>
              <a:rPr lang="en-US" altLang="ja-JP" sz="1200" dirty="0">
                <a:solidFill>
                  <a:srgbClr val="517D33"/>
                </a:solidFill>
                <a:latin typeface="メイリオ" panose="020B0604030504040204" pitchFamily="50" charset="-128"/>
                <a:ea typeface="メイリオ" panose="020B0604030504040204" pitchFamily="50" charset="-128"/>
              </a:rPr>
            </a:br>
            <a:r>
              <a:rPr lang="ja-JP" altLang="en-US" sz="1200" dirty="0">
                <a:solidFill>
                  <a:srgbClr val="517D33"/>
                </a:solidFill>
                <a:latin typeface="メイリオ" panose="020B0604030504040204" pitchFamily="50" charset="-128"/>
                <a:ea typeface="メイリオ" panose="020B0604030504040204" pitchFamily="50" charset="-128"/>
              </a:rPr>
              <a:t>ヒントを得ました。</a:t>
            </a:r>
            <a:endParaRPr kumimoji="1" lang="ja-JP" altLang="en-US" sz="1200" dirty="0">
              <a:solidFill>
                <a:srgbClr val="517D33"/>
              </a:solidFill>
              <a:latin typeface="メイリオ" panose="020B0604030504040204" pitchFamily="50" charset="-128"/>
              <a:ea typeface="メイリオ" panose="020B0604030504040204" pitchFamily="50" charset="-128"/>
            </a:endParaRPr>
          </a:p>
        </p:txBody>
      </p:sp>
      <p:pic>
        <p:nvPicPr>
          <p:cNvPr id="88" name="図 8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10086" y="3322678"/>
            <a:ext cx="2150582" cy="2150582"/>
          </a:xfrm>
          <a:prstGeom prst="rect">
            <a:avLst/>
          </a:prstGeom>
        </p:spPr>
      </p:pic>
      <p:pic>
        <p:nvPicPr>
          <p:cNvPr id="96" name="図 9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700688" y="4253513"/>
            <a:ext cx="881575" cy="846312"/>
          </a:xfrm>
          <a:prstGeom prst="rect">
            <a:avLst/>
          </a:prstGeom>
        </p:spPr>
      </p:pic>
      <p:sp>
        <p:nvSpPr>
          <p:cNvPr id="5" name="正方形/長方形 4">
            <a:extLst>
              <a:ext uri="{FF2B5EF4-FFF2-40B4-BE49-F238E27FC236}">
                <a16:creationId xmlns:a16="http://schemas.microsoft.com/office/drawing/2014/main" id="{97F489EE-D7D7-3EDF-7D08-A6A5816E40E2}"/>
              </a:ext>
            </a:extLst>
          </p:cNvPr>
          <p:cNvSpPr/>
          <p:nvPr/>
        </p:nvSpPr>
        <p:spPr>
          <a:xfrm>
            <a:off x="5408572" y="3141415"/>
            <a:ext cx="1765405" cy="369332"/>
          </a:xfrm>
          <a:prstGeom prst="rect">
            <a:avLst/>
          </a:prstGeom>
        </p:spPr>
        <p:txBody>
          <a:bodyPr wrap="square" lIns="0" tIns="0" rIns="0" bIns="0">
            <a:spAutoFit/>
          </a:bodyPr>
          <a:lstStyle/>
          <a:p>
            <a:pPr algn="ctr">
              <a:lnSpc>
                <a:spcPts val="2400"/>
              </a:lnSpc>
            </a:pPr>
            <a:r>
              <a:rPr lang="ja-JP" altLang="en-US" sz="3600" b="1" dirty="0">
                <a:latin typeface="メイリオ" panose="020B0604030504040204" pitchFamily="50" charset="-128"/>
                <a:ea typeface="メイリオ" panose="020B0604030504040204" pitchFamily="50" charset="-128"/>
              </a:rPr>
              <a:t>無料</a:t>
            </a:r>
            <a:endParaRPr lang="en-US" altLang="zh-TW" sz="3600" b="1" dirty="0">
              <a:latin typeface="メイリオ" panose="020B0604030504040204" pitchFamily="50" charset="-128"/>
              <a:ea typeface="メイリオ" panose="020B0604030504040204" pitchFamily="50" charset="-128"/>
            </a:endParaRPr>
          </a:p>
        </p:txBody>
      </p:sp>
      <p:sp>
        <p:nvSpPr>
          <p:cNvPr id="6" name="object 53">
            <a:extLst>
              <a:ext uri="{FF2B5EF4-FFF2-40B4-BE49-F238E27FC236}">
                <a16:creationId xmlns:a16="http://schemas.microsoft.com/office/drawing/2014/main" id="{C5A2C89D-3877-91D6-52B1-125924BCD2A8}"/>
              </a:ext>
            </a:extLst>
          </p:cNvPr>
          <p:cNvSpPr txBox="1"/>
          <p:nvPr/>
        </p:nvSpPr>
        <p:spPr>
          <a:xfrm>
            <a:off x="1288923" y="9292850"/>
            <a:ext cx="2743327" cy="276999"/>
          </a:xfrm>
          <a:prstGeom prst="rect">
            <a:avLst/>
          </a:prstGeom>
        </p:spPr>
        <p:txBody>
          <a:bodyPr vert="horz" wrap="square" lIns="0" tIns="0" rIns="0" bIns="0" rtlCol="0">
            <a:spAutoFit/>
          </a:bodyPr>
          <a:lstStyle/>
          <a:p>
            <a:pPr marL="12700" algn="dist">
              <a:lnSpc>
                <a:spcPct val="100000"/>
              </a:lnSpc>
            </a:pPr>
            <a:r>
              <a:rPr lang="ja-JP" altLang="en-US" sz="1800" b="1" dirty="0">
                <a:latin typeface="メイリオ"/>
                <a:cs typeface="メイリオ"/>
              </a:rPr>
              <a:t>紀州有田商工会議所</a:t>
            </a:r>
            <a:endParaRPr sz="1800" dirty="0">
              <a:latin typeface="メイリオ"/>
              <a:cs typeface="メイリオ"/>
            </a:endParaRPr>
          </a:p>
        </p:txBody>
      </p:sp>
      <p:sp>
        <p:nvSpPr>
          <p:cNvPr id="32" name="テキスト ボックス 31"/>
          <p:cNvSpPr txBox="1"/>
          <p:nvPr/>
        </p:nvSpPr>
        <p:spPr>
          <a:xfrm>
            <a:off x="-31004" y="400526"/>
            <a:ext cx="7691089" cy="276999"/>
          </a:xfrm>
          <a:prstGeom prst="rect">
            <a:avLst/>
          </a:prstGeom>
          <a:noFill/>
        </p:spPr>
        <p:txBody>
          <a:bodyPr wrap="square" rtlCol="0" anchor="t">
            <a:spAutoFit/>
          </a:bodyPr>
          <a:lstStyle/>
          <a:p>
            <a:pPr algn="ctr"/>
            <a:r>
              <a:rPr lang="ja-JP" altLang="en-US" sz="1200" b="1" dirty="0">
                <a:solidFill>
                  <a:schemeClr val="accent5">
                    <a:lumMod val="50000"/>
                  </a:schemeClr>
                </a:solidFill>
                <a:latin typeface="メイリオ" pitchFamily="50" charset="-128"/>
                <a:ea typeface="メイリオ" pitchFamily="50" charset="-128"/>
                <a:cs typeface="メイリオ" pitchFamily="50" charset="-128"/>
              </a:rPr>
              <a:t>企業の生産性向上を支援する公的職業訓練（生産性向上支援訓練）のご案内</a:t>
            </a:r>
            <a:r>
              <a:rPr lang="ja-JP" altLang="en-US" sz="1101" b="1" dirty="0">
                <a:solidFill>
                  <a:schemeClr val="accent5">
                    <a:lumMod val="50000"/>
                  </a:schemeClr>
                </a:solidFill>
                <a:latin typeface="メイリオ" pitchFamily="50" charset="-128"/>
                <a:ea typeface="メイリオ" pitchFamily="50" charset="-128"/>
                <a:cs typeface="メイリオ" pitchFamily="50" charset="-128"/>
              </a:rPr>
              <a:t>（コース番号　</a:t>
            </a:r>
            <a:r>
              <a:rPr lang="en-US" altLang="ja-JP" sz="1101" b="1" dirty="0">
                <a:solidFill>
                  <a:schemeClr val="accent5">
                    <a:lumMod val="50000"/>
                  </a:schemeClr>
                </a:solidFill>
                <a:latin typeface="メイリオ" pitchFamily="50" charset="-128"/>
                <a:ea typeface="メイリオ" pitchFamily="50" charset="-128"/>
                <a:cs typeface="メイリオ" pitchFamily="50" charset="-128"/>
              </a:rPr>
              <a:t>22-057</a:t>
            </a:r>
            <a:r>
              <a:rPr lang="ja-JP" altLang="en-US" sz="1101" b="1" dirty="0">
                <a:solidFill>
                  <a:schemeClr val="accent5">
                    <a:lumMod val="50000"/>
                  </a:schemeClr>
                </a:solidFill>
                <a:latin typeface="メイリオ" pitchFamily="50" charset="-128"/>
                <a:ea typeface="メイリオ" pitchFamily="50" charset="-128"/>
                <a:cs typeface="メイリオ" pitchFamily="50" charset="-128"/>
              </a:rPr>
              <a:t>）　　</a:t>
            </a:r>
            <a:endParaRPr lang="en-US" altLang="ja-JP" sz="1101" b="1" dirty="0">
              <a:solidFill>
                <a:schemeClr val="accent5">
                  <a:lumMod val="50000"/>
                </a:schemeClr>
              </a:solidFill>
              <a:latin typeface="メイリオ" pitchFamily="50" charset="-128"/>
              <a:ea typeface="メイリオ" pitchFamily="50" charset="-128"/>
              <a:cs typeface="メイリオ" pitchFamily="50" charset="-128"/>
            </a:endParaRPr>
          </a:p>
        </p:txBody>
      </p:sp>
      <p:sp>
        <p:nvSpPr>
          <p:cNvPr id="76" name="テキスト ボックス 75"/>
          <p:cNvSpPr txBox="1"/>
          <p:nvPr/>
        </p:nvSpPr>
        <p:spPr>
          <a:xfrm>
            <a:off x="1607813" y="3916453"/>
            <a:ext cx="4020400" cy="1145185"/>
          </a:xfrm>
          <a:prstGeom prst="rect">
            <a:avLst/>
          </a:prstGeom>
          <a:noFill/>
        </p:spPr>
        <p:txBody>
          <a:bodyPr wrap="square" rtlCol="0">
            <a:spAutoFit/>
          </a:bodyPr>
          <a:lstStyle/>
          <a:p>
            <a:endParaRPr lang="en-US" altLang="ja-JP" sz="1321" dirty="0">
              <a:latin typeface="メイリオ" panose="020B0604030504040204" pitchFamily="50" charset="-128"/>
              <a:ea typeface="メイリオ" panose="020B0604030504040204" pitchFamily="50" charset="-128"/>
            </a:endParaRPr>
          </a:p>
          <a:p>
            <a:r>
              <a:rPr lang="ja-JP" altLang="en-US" sz="1400" b="1" dirty="0">
                <a:latin typeface="メイリオ" panose="020B0604030504040204" pitchFamily="50" charset="-128"/>
                <a:ea typeface="メイリオ" panose="020B0604030504040204" pitchFamily="50" charset="-128"/>
              </a:rPr>
              <a:t>在職者の方  </a:t>
            </a:r>
            <a:r>
              <a:rPr lang="ja-JP" altLang="en-US" sz="1400" b="1" dirty="0">
                <a:solidFill>
                  <a:srgbClr val="FF0000"/>
                </a:solidFill>
                <a:effectLst>
                  <a:glow rad="63500">
                    <a:schemeClr val="accent4">
                      <a:satMod val="175000"/>
                      <a:alpha val="40000"/>
                    </a:schemeClr>
                  </a:glow>
                </a:effectLst>
                <a:latin typeface="メイリオ" panose="020B0604030504040204" pitchFamily="50" charset="-128"/>
                <a:ea typeface="メイリオ" panose="020B0604030504040204" pitchFamily="50" charset="-128"/>
              </a:rPr>
              <a:t>（推奨：管理者層・</a:t>
            </a:r>
            <a:r>
              <a:rPr lang="en-US" altLang="ja-JP" sz="1400" b="1" dirty="0">
                <a:solidFill>
                  <a:srgbClr val="FF0000"/>
                </a:solidFill>
                <a:effectLst>
                  <a:glow rad="63500">
                    <a:schemeClr val="accent4">
                      <a:satMod val="175000"/>
                      <a:alpha val="40000"/>
                    </a:schemeClr>
                  </a:glow>
                </a:effectLst>
                <a:latin typeface="メイリオ" panose="020B0604030504040204" pitchFamily="50" charset="-128"/>
                <a:ea typeface="メイリオ" panose="020B0604030504040204" pitchFamily="50" charset="-128"/>
              </a:rPr>
              <a:t>DX</a:t>
            </a:r>
            <a:r>
              <a:rPr lang="ja-JP" altLang="en-US" sz="1400" b="1" dirty="0">
                <a:solidFill>
                  <a:srgbClr val="FF0000"/>
                </a:solidFill>
                <a:effectLst>
                  <a:glow rad="63500">
                    <a:schemeClr val="accent4">
                      <a:satMod val="175000"/>
                      <a:alpha val="40000"/>
                    </a:schemeClr>
                  </a:glow>
                </a:effectLst>
                <a:latin typeface="メイリオ" panose="020B0604030504040204" pitchFamily="50" charset="-128"/>
                <a:ea typeface="メイリオ" panose="020B0604030504040204" pitchFamily="50" charset="-128"/>
              </a:rPr>
              <a:t>担当の方）</a:t>
            </a:r>
            <a:endParaRPr lang="en-US" altLang="ja-JP" sz="1400" b="1" dirty="0">
              <a:solidFill>
                <a:srgbClr val="FF0000"/>
              </a:solidFill>
              <a:effectLst>
                <a:glow rad="63500">
                  <a:schemeClr val="accent4">
                    <a:satMod val="175000"/>
                    <a:alpha val="40000"/>
                  </a:schemeClr>
                </a:glow>
              </a:effectLst>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事業主からの指示が必要です。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（事業主の方も受講できます。）</a:t>
            </a:r>
            <a:endParaRPr lang="en-US" altLang="ja-JP" sz="1400" dirty="0">
              <a:latin typeface="メイリオ" panose="020B0604030504040204" pitchFamily="50" charset="-128"/>
              <a:ea typeface="メイリオ" panose="020B0604030504040204" pitchFamily="50" charset="-128"/>
            </a:endParaRPr>
          </a:p>
          <a:p>
            <a:r>
              <a:rPr lang="ja-JP" altLang="en-US" sz="1321" b="1" dirty="0">
                <a:solidFill>
                  <a:schemeClr val="accent4">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321" b="1" dirty="0">
              <a:solidFill>
                <a:schemeClr val="accent4">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a:extLst>
              <a:ext uri="{FF2B5EF4-FFF2-40B4-BE49-F238E27FC236}">
                <a16:creationId xmlns:a16="http://schemas.microsoft.com/office/drawing/2014/main" id="{4244DCFE-3BFA-9769-C95B-31666C7822E5}"/>
              </a:ext>
            </a:extLst>
          </p:cNvPr>
          <p:cNvSpPr txBox="1"/>
          <p:nvPr/>
        </p:nvSpPr>
        <p:spPr>
          <a:xfrm>
            <a:off x="267354" y="6311514"/>
            <a:ext cx="1448716" cy="572593"/>
          </a:xfrm>
          <a:prstGeom prst="rect">
            <a:avLst/>
          </a:prstGeom>
          <a:noFill/>
        </p:spPr>
        <p:txBody>
          <a:bodyPr wrap="square" rtlCol="0">
            <a:spAutoFit/>
          </a:bodyPr>
          <a:lstStyle/>
          <a:p>
            <a:endParaRPr lang="en-US" altLang="ja-JP" sz="1321" dirty="0">
              <a:latin typeface="メイリオ" panose="020B0604030504040204" pitchFamily="50" charset="-128"/>
              <a:ea typeface="メイリオ" panose="020B0604030504040204" pitchFamily="50" charset="-128"/>
            </a:endParaRPr>
          </a:p>
          <a:p>
            <a:r>
              <a:rPr lang="en-US" altLang="ja-JP" sz="900" b="1" dirty="0">
                <a:solidFill>
                  <a:srgbClr val="00B050"/>
                </a:solidFill>
                <a:latin typeface="メイリオ" panose="020B0604030504040204" pitchFamily="50" charset="-128"/>
                <a:ea typeface="メイリオ" panose="020B0604030504040204" pitchFamily="50" charset="-128"/>
              </a:rPr>
              <a:t>※DX</a:t>
            </a:r>
            <a:r>
              <a:rPr lang="ja-JP" altLang="en-US" sz="900" b="1" dirty="0">
                <a:solidFill>
                  <a:srgbClr val="00B050"/>
                </a:solidFill>
                <a:latin typeface="メイリオ" panose="020B0604030504040204" pitchFamily="50" charset="-128"/>
                <a:ea typeface="メイリオ" panose="020B0604030504040204" pitchFamily="50" charset="-128"/>
              </a:rPr>
              <a:t>を分かりやすく</a:t>
            </a:r>
            <a:endParaRPr lang="en-US" altLang="ja-JP" sz="900" b="1" dirty="0">
              <a:solidFill>
                <a:srgbClr val="00B050"/>
              </a:solidFill>
              <a:latin typeface="メイリオ" panose="020B0604030504040204" pitchFamily="50" charset="-128"/>
              <a:ea typeface="メイリオ" panose="020B0604030504040204" pitchFamily="50" charset="-128"/>
            </a:endParaRPr>
          </a:p>
          <a:p>
            <a:r>
              <a:rPr lang="ja-JP" altLang="en-US" sz="900" b="1" dirty="0">
                <a:solidFill>
                  <a:srgbClr val="00B050"/>
                </a:solidFill>
                <a:latin typeface="メイリオ" panose="020B0604030504040204" pitchFamily="50" charset="-128"/>
                <a:ea typeface="メイリオ" panose="020B0604030504040204" pitchFamily="50" charset="-128"/>
              </a:rPr>
              <a:t>　　　　説明します。</a:t>
            </a:r>
            <a:r>
              <a:rPr lang="ja-JP" altLang="en-US" sz="900"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900"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object 53">
            <a:extLst>
              <a:ext uri="{FF2B5EF4-FFF2-40B4-BE49-F238E27FC236}">
                <a16:creationId xmlns:a16="http://schemas.microsoft.com/office/drawing/2014/main" id="{1FA35D52-CC10-C09F-6056-3A996C1652DB}"/>
              </a:ext>
            </a:extLst>
          </p:cNvPr>
          <p:cNvSpPr txBox="1"/>
          <p:nvPr/>
        </p:nvSpPr>
        <p:spPr>
          <a:xfrm>
            <a:off x="1777713" y="9545111"/>
            <a:ext cx="1765745" cy="161583"/>
          </a:xfrm>
          <a:prstGeom prst="rect">
            <a:avLst/>
          </a:prstGeom>
        </p:spPr>
        <p:txBody>
          <a:bodyPr vert="horz" wrap="square" lIns="0" tIns="0" rIns="0" bIns="0" rtlCol="0">
            <a:spAutoFit/>
          </a:bodyPr>
          <a:lstStyle/>
          <a:p>
            <a:pPr marL="12700" algn="dist">
              <a:lnSpc>
                <a:spcPct val="100000"/>
              </a:lnSpc>
            </a:pPr>
            <a:r>
              <a:rPr lang="en-US" sz="1050" dirty="0">
                <a:latin typeface="メイリオ"/>
                <a:cs typeface="メイリオ"/>
              </a:rPr>
              <a:t>TEL.0737-83-4777</a:t>
            </a:r>
            <a:endParaRPr sz="1050" dirty="0">
              <a:latin typeface="メイリオ"/>
              <a:cs typeface="メイリオ"/>
            </a:endParaRPr>
          </a:p>
        </p:txBody>
      </p:sp>
      <p:sp>
        <p:nvSpPr>
          <p:cNvPr id="11" name="object 53">
            <a:extLst>
              <a:ext uri="{FF2B5EF4-FFF2-40B4-BE49-F238E27FC236}">
                <a16:creationId xmlns:a16="http://schemas.microsoft.com/office/drawing/2014/main" id="{5D2F95A7-1D89-6237-3138-A1348BB2418A}"/>
              </a:ext>
            </a:extLst>
          </p:cNvPr>
          <p:cNvSpPr txBox="1"/>
          <p:nvPr/>
        </p:nvSpPr>
        <p:spPr>
          <a:xfrm>
            <a:off x="1777713" y="10415904"/>
            <a:ext cx="1765745" cy="161583"/>
          </a:xfrm>
          <a:prstGeom prst="rect">
            <a:avLst/>
          </a:prstGeom>
        </p:spPr>
        <p:txBody>
          <a:bodyPr vert="horz" wrap="square" lIns="0" tIns="0" rIns="0" bIns="0" rtlCol="0">
            <a:spAutoFit/>
          </a:bodyPr>
          <a:lstStyle/>
          <a:p>
            <a:pPr marL="12700" algn="dist">
              <a:lnSpc>
                <a:spcPct val="100000"/>
              </a:lnSpc>
            </a:pPr>
            <a:r>
              <a:rPr lang="en-US" sz="1050" dirty="0">
                <a:latin typeface="メイリオ"/>
                <a:cs typeface="メイリオ"/>
              </a:rPr>
              <a:t>TEL.073-461-1691</a:t>
            </a:r>
            <a:endParaRPr sz="1050" dirty="0">
              <a:latin typeface="メイリオ"/>
              <a:cs typeface="メイリオ"/>
            </a:endParaRPr>
          </a:p>
        </p:txBody>
      </p:sp>
      <p:sp>
        <p:nvSpPr>
          <p:cNvPr id="9" name="テキスト ボックス 8">
            <a:extLst>
              <a:ext uri="{FF2B5EF4-FFF2-40B4-BE49-F238E27FC236}">
                <a16:creationId xmlns:a16="http://schemas.microsoft.com/office/drawing/2014/main" id="{DD1BE0DD-DA92-2E61-DCBB-8CBD31EF5DC0}"/>
              </a:ext>
            </a:extLst>
          </p:cNvPr>
          <p:cNvSpPr txBox="1"/>
          <p:nvPr/>
        </p:nvSpPr>
        <p:spPr>
          <a:xfrm>
            <a:off x="-323068" y="196128"/>
            <a:ext cx="7691089" cy="276999"/>
          </a:xfrm>
          <a:prstGeom prst="rect">
            <a:avLst/>
          </a:prstGeom>
          <a:noFill/>
        </p:spPr>
        <p:txBody>
          <a:bodyPr wrap="square" rtlCol="0" anchor="t">
            <a:spAutoFit/>
          </a:bodyPr>
          <a:lstStyle/>
          <a:p>
            <a:pPr algn="r"/>
            <a:r>
              <a:rPr lang="ja-JP" altLang="en-US" sz="1200" b="1" dirty="0">
                <a:solidFill>
                  <a:schemeClr val="accent5">
                    <a:lumMod val="50000"/>
                  </a:schemeClr>
                </a:solidFill>
                <a:latin typeface="メイリオ" pitchFamily="50" charset="-128"/>
                <a:ea typeface="メイリオ" pitchFamily="50" charset="-128"/>
                <a:cs typeface="メイリオ" pitchFamily="50" charset="-128"/>
              </a:rPr>
              <a:t>令和</a:t>
            </a:r>
            <a:r>
              <a:rPr lang="en-US" altLang="ja-JP" sz="1200" b="1" dirty="0">
                <a:solidFill>
                  <a:schemeClr val="accent5">
                    <a:lumMod val="50000"/>
                  </a:schemeClr>
                </a:solidFill>
                <a:latin typeface="メイリオ" pitchFamily="50" charset="-128"/>
                <a:ea typeface="メイリオ" pitchFamily="50" charset="-128"/>
                <a:cs typeface="メイリオ" pitchFamily="50" charset="-128"/>
              </a:rPr>
              <a:t>5</a:t>
            </a:r>
            <a:r>
              <a:rPr lang="ja-JP" altLang="en-US" sz="1200" b="1" dirty="0">
                <a:solidFill>
                  <a:schemeClr val="accent5">
                    <a:lumMod val="50000"/>
                  </a:schemeClr>
                </a:solidFill>
                <a:latin typeface="メイリオ" pitchFamily="50" charset="-128"/>
                <a:ea typeface="メイリオ" pitchFamily="50" charset="-128"/>
                <a:cs typeface="メイリオ" pitchFamily="50" charset="-128"/>
              </a:rPr>
              <a:t>年</a:t>
            </a:r>
            <a:r>
              <a:rPr lang="en-US" altLang="ja-JP" sz="1200" b="1" dirty="0">
                <a:solidFill>
                  <a:schemeClr val="accent5">
                    <a:lumMod val="50000"/>
                  </a:schemeClr>
                </a:solidFill>
                <a:latin typeface="メイリオ" pitchFamily="50" charset="-128"/>
                <a:ea typeface="メイリオ" pitchFamily="50" charset="-128"/>
                <a:cs typeface="メイリオ" pitchFamily="50" charset="-128"/>
              </a:rPr>
              <a:t>2</a:t>
            </a:r>
            <a:r>
              <a:rPr lang="ja-JP" altLang="en-US" sz="1200" b="1" dirty="0">
                <a:solidFill>
                  <a:schemeClr val="accent5">
                    <a:lumMod val="50000"/>
                  </a:schemeClr>
                </a:solidFill>
                <a:latin typeface="メイリオ" pitchFamily="50" charset="-128"/>
                <a:ea typeface="メイリオ" pitchFamily="50" charset="-128"/>
                <a:cs typeface="メイリオ" pitchFamily="50" charset="-128"/>
              </a:rPr>
              <a:t>月</a:t>
            </a:r>
            <a:r>
              <a:rPr lang="en-US" altLang="ja-JP" sz="1200" b="1" dirty="0">
                <a:solidFill>
                  <a:schemeClr val="accent5">
                    <a:lumMod val="50000"/>
                  </a:schemeClr>
                </a:solidFill>
                <a:latin typeface="メイリオ" pitchFamily="50" charset="-128"/>
                <a:ea typeface="メイリオ" pitchFamily="50" charset="-128"/>
                <a:cs typeface="メイリオ" pitchFamily="50" charset="-128"/>
              </a:rPr>
              <a:t>3</a:t>
            </a:r>
            <a:r>
              <a:rPr lang="ja-JP" altLang="en-US" sz="1200" b="1" dirty="0">
                <a:solidFill>
                  <a:schemeClr val="accent5">
                    <a:lumMod val="50000"/>
                  </a:schemeClr>
                </a:solidFill>
                <a:latin typeface="メイリオ" pitchFamily="50" charset="-128"/>
                <a:ea typeface="メイリオ" pitchFamily="50" charset="-128"/>
                <a:cs typeface="メイリオ" pitchFamily="50" charset="-128"/>
              </a:rPr>
              <a:t>日</a:t>
            </a:r>
            <a:endParaRPr lang="en-US" altLang="ja-JP" sz="1101" b="1" dirty="0">
              <a:solidFill>
                <a:schemeClr val="accent5">
                  <a:lumMod val="50000"/>
                </a:schemeClr>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897621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38583" y="780811"/>
            <a:ext cx="7063820" cy="490005"/>
          </a:xfrm>
          <a:prstGeom prst="rect">
            <a:avLst/>
          </a:prstGeom>
          <a:solidFill>
            <a:schemeClr val="tx2">
              <a:lumMod val="75000"/>
            </a:schemeClr>
          </a:solid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37452"/>
            <a:r>
              <a:rPr lang="ja-JP" altLang="en-US" sz="1847" dirty="0">
                <a:solidFill>
                  <a:prstClr val="white"/>
                </a:solidFill>
              </a:rPr>
              <a:t>　　　</a:t>
            </a:r>
            <a:r>
              <a:rPr lang="en-US" altLang="ja-JP" sz="2461" dirty="0">
                <a:solidFill>
                  <a:prstClr val="white"/>
                </a:solidFill>
              </a:rPr>
              <a:t>FAX</a:t>
            </a:r>
            <a:r>
              <a:rPr lang="ja-JP" altLang="en-US" sz="2461" dirty="0">
                <a:solidFill>
                  <a:prstClr val="white"/>
                </a:solidFill>
              </a:rPr>
              <a:t>　</a:t>
            </a:r>
            <a:r>
              <a:rPr lang="en-US" altLang="ja-JP" sz="2461" dirty="0">
                <a:solidFill>
                  <a:prstClr val="white"/>
                </a:solidFill>
              </a:rPr>
              <a:t>0737-83-4782</a:t>
            </a:r>
            <a:r>
              <a:rPr lang="ja-JP" altLang="en-US" sz="2461" dirty="0">
                <a:solidFill>
                  <a:prstClr val="white"/>
                </a:solidFill>
              </a:rPr>
              <a:t>　　</a:t>
            </a:r>
            <a:r>
              <a:rPr lang="en-US" altLang="ja-JP" sz="1437" dirty="0">
                <a:solidFill>
                  <a:prstClr val="white"/>
                </a:solidFill>
              </a:rPr>
              <a:t>※</a:t>
            </a:r>
            <a:r>
              <a:rPr lang="ja-JP" altLang="en-US" sz="1437" dirty="0">
                <a:solidFill>
                  <a:prstClr val="white"/>
                </a:solidFill>
              </a:rPr>
              <a:t>送信先の間違いにご注意ください</a:t>
            </a:r>
          </a:p>
        </p:txBody>
      </p:sp>
      <p:graphicFrame>
        <p:nvGraphicFramePr>
          <p:cNvPr id="3" name="表 2"/>
          <p:cNvGraphicFramePr>
            <a:graphicFrameLocks noGrp="1"/>
          </p:cNvGraphicFramePr>
          <p:nvPr>
            <p:extLst>
              <p:ext uri="{D42A27DB-BD31-4B8C-83A1-F6EECF244321}">
                <p14:modId xmlns:p14="http://schemas.microsoft.com/office/powerpoint/2010/main" val="3359034309"/>
              </p:ext>
            </p:extLst>
          </p:nvPr>
        </p:nvGraphicFramePr>
        <p:xfrm>
          <a:off x="338583" y="1297750"/>
          <a:ext cx="7063819" cy="4890162"/>
        </p:xfrm>
        <a:graphic>
          <a:graphicData uri="http://schemas.openxmlformats.org/drawingml/2006/table">
            <a:tbl>
              <a:tblPr>
                <a:tableStyleId>{2D5ABB26-0587-4C30-8999-92F81FD0307C}</a:tableStyleId>
              </a:tblPr>
              <a:tblGrid>
                <a:gridCol w="992300">
                  <a:extLst>
                    <a:ext uri="{9D8B030D-6E8A-4147-A177-3AD203B41FA5}">
                      <a16:colId xmlns:a16="http://schemas.microsoft.com/office/drawing/2014/main" val="20000"/>
                    </a:ext>
                  </a:extLst>
                </a:gridCol>
                <a:gridCol w="1833188">
                  <a:extLst>
                    <a:ext uri="{9D8B030D-6E8A-4147-A177-3AD203B41FA5}">
                      <a16:colId xmlns:a16="http://schemas.microsoft.com/office/drawing/2014/main" val="20001"/>
                    </a:ext>
                  </a:extLst>
                </a:gridCol>
                <a:gridCol w="647868">
                  <a:extLst>
                    <a:ext uri="{9D8B030D-6E8A-4147-A177-3AD203B41FA5}">
                      <a16:colId xmlns:a16="http://schemas.microsoft.com/office/drawing/2014/main" val="20002"/>
                    </a:ext>
                  </a:extLst>
                </a:gridCol>
                <a:gridCol w="638694">
                  <a:extLst>
                    <a:ext uri="{9D8B030D-6E8A-4147-A177-3AD203B41FA5}">
                      <a16:colId xmlns:a16="http://schemas.microsoft.com/office/drawing/2014/main" val="20003"/>
                    </a:ext>
                  </a:extLst>
                </a:gridCol>
                <a:gridCol w="654621">
                  <a:extLst>
                    <a:ext uri="{9D8B030D-6E8A-4147-A177-3AD203B41FA5}">
                      <a16:colId xmlns:a16="http://schemas.microsoft.com/office/drawing/2014/main" val="20004"/>
                    </a:ext>
                  </a:extLst>
                </a:gridCol>
                <a:gridCol w="401172">
                  <a:extLst>
                    <a:ext uri="{9D8B030D-6E8A-4147-A177-3AD203B41FA5}">
                      <a16:colId xmlns:a16="http://schemas.microsoft.com/office/drawing/2014/main" val="20005"/>
                    </a:ext>
                  </a:extLst>
                </a:gridCol>
                <a:gridCol w="1895976">
                  <a:extLst>
                    <a:ext uri="{9D8B030D-6E8A-4147-A177-3AD203B41FA5}">
                      <a16:colId xmlns:a16="http://schemas.microsoft.com/office/drawing/2014/main" val="20006"/>
                    </a:ext>
                  </a:extLst>
                </a:gridCol>
              </a:tblGrid>
              <a:tr h="345466">
                <a:tc gridSpan="7">
                  <a:txBody>
                    <a:bodyPr/>
                    <a:lstStyle/>
                    <a:p>
                      <a:r>
                        <a:rPr kumimoji="1" lang="ja-JP" altLang="en-US" sz="1400" dirty="0">
                          <a:solidFill>
                            <a:schemeClr val="tx2">
                              <a:lumMod val="75000"/>
                            </a:schemeClr>
                          </a:solidFill>
                        </a:rPr>
                        <a:t>紀州有田商工会議所</a:t>
                      </a:r>
                      <a:r>
                        <a:rPr kumimoji="1" lang="ja-JP" altLang="en-US" sz="1700" dirty="0">
                          <a:solidFill>
                            <a:schemeClr val="tx2">
                              <a:lumMod val="75000"/>
                            </a:schemeClr>
                          </a:solidFill>
                        </a:rPr>
                        <a:t>　行</a:t>
                      </a:r>
                      <a:endParaRPr kumimoji="1" lang="en-US" altLang="ja-JP" sz="1700" dirty="0">
                        <a:solidFill>
                          <a:schemeClr val="tx2">
                            <a:lumMod val="75000"/>
                          </a:schemeClr>
                        </a:solidFill>
                      </a:endParaRPr>
                    </a:p>
                  </a:txBody>
                  <a:tcPr marL="93750" marR="93750" marT="46875" marB="46875">
                    <a:lnL w="9525" cap="flat" cmpd="sng" algn="ctr">
                      <a:solidFill>
                        <a:schemeClr val="tx2">
                          <a:lumMod val="75000"/>
                        </a:schemeClr>
                      </a:solidFill>
                      <a:prstDash val="solid"/>
                      <a:round/>
                      <a:headEnd type="none" w="med" len="med"/>
                      <a:tailEnd type="none" w="med" len="med"/>
                    </a:lnL>
                    <a:lnR w="9525" cap="flat" cmpd="sng" algn="ctr">
                      <a:solidFill>
                        <a:schemeClr val="tx2">
                          <a:lumMod val="75000"/>
                        </a:schemeClr>
                      </a:solidFill>
                      <a:prstDash val="solid"/>
                      <a:round/>
                      <a:headEnd type="none" w="med" len="med"/>
                      <a:tailEnd type="none" w="med" len="med"/>
                    </a:lnR>
                    <a:lnT w="9525" cap="flat" cmpd="sng" algn="ctr">
                      <a:solidFill>
                        <a:schemeClr val="tx2">
                          <a:lumMod val="75000"/>
                        </a:schemeClr>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600" b="1" dirty="0">
                        <a:solidFill>
                          <a:schemeClr val="bg1"/>
                        </a:solidFill>
                      </a:endParaRPr>
                    </a:p>
                  </a:txBody>
                  <a:tcPr/>
                </a:tc>
                <a:extLst>
                  <a:ext uri="{0D108BD9-81ED-4DB2-BD59-A6C34878D82A}">
                    <a16:rowId xmlns:a16="http://schemas.microsoft.com/office/drawing/2014/main" val="10000"/>
                  </a:ext>
                </a:extLst>
              </a:tr>
              <a:tr h="375550">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700" b="1" u="none" dirty="0">
                          <a:solidFill>
                            <a:schemeClr val="tx2">
                              <a:lumMod val="75000"/>
                            </a:schemeClr>
                          </a:solidFill>
                        </a:rPr>
                        <a:t> </a:t>
                      </a:r>
                      <a:r>
                        <a:rPr kumimoji="1" lang="ja-JP" altLang="en-US" sz="1300" b="1" u="sng" dirty="0">
                          <a:solidFill>
                            <a:schemeClr val="tx2">
                              <a:lumMod val="75000"/>
                            </a:schemeClr>
                          </a:solidFill>
                        </a:rPr>
                        <a:t>コース名：</a:t>
                      </a:r>
                      <a:r>
                        <a:rPr kumimoji="1" lang="en-US" altLang="ja-JP" sz="1300" b="1" u="sng" dirty="0">
                          <a:solidFill>
                            <a:schemeClr val="tx2">
                              <a:lumMod val="75000"/>
                            </a:schemeClr>
                          </a:solidFill>
                        </a:rPr>
                        <a:t>DX</a:t>
                      </a:r>
                      <a:r>
                        <a:rPr kumimoji="1" lang="ja-JP" altLang="en-US" sz="1300" b="1" u="sng" dirty="0">
                          <a:solidFill>
                            <a:schemeClr val="tx2">
                              <a:lumMod val="75000"/>
                            </a:schemeClr>
                          </a:solidFill>
                        </a:rPr>
                        <a:t>（デジタルトランスフォーメーション）の推進</a:t>
                      </a:r>
                      <a:r>
                        <a:rPr kumimoji="1" lang="ja-JP" altLang="en-US" sz="1300" b="0" u="sng" dirty="0">
                          <a:solidFill>
                            <a:schemeClr val="tx2">
                              <a:lumMod val="75000"/>
                            </a:schemeClr>
                          </a:solidFill>
                        </a:rPr>
                        <a:t>（コース番号：</a:t>
                      </a:r>
                      <a:r>
                        <a:rPr kumimoji="1" lang="en-US" altLang="ja-JP" sz="1300" b="0" u="sng" dirty="0">
                          <a:solidFill>
                            <a:schemeClr val="tx2">
                              <a:lumMod val="75000"/>
                            </a:schemeClr>
                          </a:solidFill>
                        </a:rPr>
                        <a:t>22-057</a:t>
                      </a:r>
                      <a:r>
                        <a:rPr kumimoji="1" lang="ja-JP" altLang="en-US" sz="1300" b="0" u="sng" dirty="0">
                          <a:solidFill>
                            <a:schemeClr val="tx2">
                              <a:lumMod val="75000"/>
                            </a:schemeClr>
                          </a:solidFill>
                        </a:rPr>
                        <a:t>）　</a:t>
                      </a:r>
                      <a:r>
                        <a:rPr kumimoji="1" lang="en-US" altLang="ja-JP" sz="1300" b="0" u="sng" dirty="0">
                          <a:solidFill>
                            <a:schemeClr val="tx2">
                              <a:lumMod val="75000"/>
                            </a:schemeClr>
                          </a:solidFill>
                        </a:rPr>
                        <a:t>R5/3/22</a:t>
                      </a:r>
                      <a:r>
                        <a:rPr kumimoji="1" lang="ja-JP" altLang="en-US" sz="1300" b="0" u="sng" dirty="0">
                          <a:solidFill>
                            <a:schemeClr val="tx2">
                              <a:lumMod val="75000"/>
                            </a:schemeClr>
                          </a:solidFill>
                        </a:rPr>
                        <a:t>開催</a:t>
                      </a:r>
                    </a:p>
                  </a:txBody>
                  <a:tcPr marL="93750" marR="93750" marT="46875" marB="46875">
                    <a:lnL w="9525" cap="flat" cmpd="sng" algn="ctr">
                      <a:solidFill>
                        <a:schemeClr val="tx2">
                          <a:lumMod val="75000"/>
                        </a:schemeClr>
                      </a:solidFill>
                      <a:prstDash val="solid"/>
                      <a:round/>
                      <a:headEnd type="none" w="med" len="med"/>
                      <a:tailEnd type="none" w="med" len="med"/>
                    </a:lnL>
                    <a:lnR w="9525" cap="flat" cmpd="sng" algn="ctr">
                      <a:solidFill>
                        <a:schemeClr val="tx2">
                          <a:lumMod val="75000"/>
                        </a:schemeClr>
                      </a:solidFill>
                      <a:prstDash val="solid"/>
                      <a:round/>
                      <a:headEnd type="none" w="med" len="med"/>
                      <a:tailEnd type="none" w="med" len="med"/>
                    </a:lnR>
                    <a:lnB w="12700" cap="flat" cmpd="sng" algn="ctr">
                      <a:solidFill>
                        <a:schemeClr val="tx2">
                          <a:lumMod val="75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solidFill>
                          <a:schemeClr val="tx2">
                            <a:lumMod val="75000"/>
                          </a:schemeClr>
                        </a:solidFill>
                      </a:endParaRPr>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311904">
                <a:tc>
                  <a:txBody>
                    <a:bodyPr/>
                    <a:lstStyle/>
                    <a:p>
                      <a:pPr algn="ctr"/>
                      <a:r>
                        <a:rPr kumimoji="1" lang="ja-JP" altLang="en-US" sz="1200" dirty="0">
                          <a:solidFill>
                            <a:schemeClr val="bg1"/>
                          </a:solidFill>
                        </a:rPr>
                        <a:t>会社名</a:t>
                      </a:r>
                    </a:p>
                  </a:txBody>
                  <a:tcPr marL="93750" marR="93750" marT="46875" marB="46875" anchor="ctr">
                    <a:lnL w="9525" cap="flat" cmpd="sng" algn="ctr">
                      <a:solidFill>
                        <a:schemeClr val="tx2">
                          <a:lumMod val="75000"/>
                        </a:schemeClr>
                      </a:solidFill>
                      <a:prstDash val="solid"/>
                      <a:round/>
                      <a:headEnd type="none" w="med" len="med"/>
                      <a:tailEnd type="none" w="med" len="med"/>
                    </a:lnL>
                    <a:lnR w="12700"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solidFill>
                      <a:schemeClr val="tx2">
                        <a:lumMod val="75000"/>
                      </a:schemeClr>
                    </a:solidFill>
                  </a:tcPr>
                </a:tc>
                <a:tc rowSpan="2" gridSpan="3">
                  <a:txBody>
                    <a:bodyPr/>
                    <a:lstStyle/>
                    <a:p>
                      <a:endParaRPr kumimoji="1" lang="ja-JP" altLang="en-US" sz="1700" dirty="0"/>
                    </a:p>
                  </a:txBody>
                  <a:tcPr marL="93750" marR="93750" marT="46875" marB="46875">
                    <a:lnL w="12700" cap="flat" cmpd="sng" algn="ctr">
                      <a:solidFill>
                        <a:schemeClr val="tx2">
                          <a:lumMod val="75000"/>
                        </a:schemeClr>
                      </a:solidFill>
                      <a:prstDash val="solid"/>
                      <a:round/>
                      <a:headEnd type="none" w="med" len="med"/>
                      <a:tailEnd type="none" w="med" len="med"/>
                    </a:lnL>
                    <a:lnR w="1270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ysDot"/>
                      <a:round/>
                      <a:headEnd type="none" w="med" len="med"/>
                      <a:tailEnd type="none" w="med" len="med"/>
                    </a:lnB>
                  </a:tcPr>
                </a:tc>
                <a:tc rowSpan="2" hMerge="1">
                  <a:txBody>
                    <a:bodyPr/>
                    <a:lstStyle/>
                    <a:p>
                      <a:endParaRPr kumimoji="1" lang="ja-JP" altLang="en-US"/>
                    </a:p>
                  </a:txBody>
                  <a:tcPr/>
                </a:tc>
                <a:tc rowSpan="2" hMerge="1">
                  <a:txBody>
                    <a:bodyPr/>
                    <a:lstStyle/>
                    <a:p>
                      <a:endParaRPr kumimoji="1" lang="ja-JP" altLang="en-US"/>
                    </a:p>
                  </a:txBody>
                  <a:tcPr/>
                </a:tc>
                <a:tc gridSpan="3">
                  <a:txBody>
                    <a:bodyPr/>
                    <a:lstStyle/>
                    <a:p>
                      <a:r>
                        <a:rPr kumimoji="1" lang="en-US" altLang="ja-JP" sz="1400" dirty="0">
                          <a:solidFill>
                            <a:schemeClr val="tx2">
                              <a:lumMod val="75000"/>
                            </a:schemeClr>
                          </a:solidFill>
                        </a:rPr>
                        <a:t>TEL</a:t>
                      </a:r>
                      <a:endParaRPr kumimoji="1" lang="ja-JP" altLang="en-US" sz="1400" dirty="0">
                        <a:solidFill>
                          <a:schemeClr val="tx2">
                            <a:lumMod val="75000"/>
                          </a:schemeClr>
                        </a:solidFill>
                      </a:endParaRPr>
                    </a:p>
                  </a:txBody>
                  <a:tcPr marL="93750" marR="93750" marT="46875" marB="46875">
                    <a:lnL w="12700" cap="flat" cmpd="sng" algn="ctr">
                      <a:solidFill>
                        <a:schemeClr val="tx2">
                          <a:lumMod val="75000"/>
                        </a:schemeClr>
                      </a:solidFill>
                      <a:prstDash val="sysDot"/>
                      <a:round/>
                      <a:headEnd type="none" w="med" len="med"/>
                      <a:tailEnd type="none" w="med" len="med"/>
                    </a:lnL>
                    <a:lnR w="952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ysDot"/>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r h="311904">
                <a:tc>
                  <a:txBody>
                    <a:bodyPr/>
                    <a:lstStyle/>
                    <a:p>
                      <a:endParaRPr kumimoji="1" lang="ja-JP" altLang="en-US" sz="1400" dirty="0">
                        <a:solidFill>
                          <a:schemeClr val="tx2">
                            <a:lumMod val="75000"/>
                          </a:schemeClr>
                        </a:solidFill>
                      </a:endParaRPr>
                    </a:p>
                  </a:txBody>
                  <a:tcPr marL="93750" marR="93750" marT="46875" marB="46875">
                    <a:lnL w="9525" cap="flat" cmpd="sng" algn="ctr">
                      <a:solidFill>
                        <a:schemeClr val="tx2">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ysDot"/>
                      <a:round/>
                      <a:headEnd type="none" w="med" len="med"/>
                      <a:tailEnd type="none" w="med" len="med"/>
                    </a:lnB>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3">
                  <a:txBody>
                    <a:bodyPr/>
                    <a:lstStyle/>
                    <a:p>
                      <a:r>
                        <a:rPr kumimoji="1" lang="en-US" altLang="ja-JP" sz="1400" dirty="0">
                          <a:solidFill>
                            <a:schemeClr val="tx2">
                              <a:lumMod val="75000"/>
                            </a:schemeClr>
                          </a:solidFill>
                        </a:rPr>
                        <a:t>FAX</a:t>
                      </a:r>
                      <a:endParaRPr kumimoji="1" lang="ja-JP" altLang="en-US" sz="1400" dirty="0">
                        <a:solidFill>
                          <a:schemeClr val="tx2">
                            <a:lumMod val="75000"/>
                          </a:schemeClr>
                        </a:solidFill>
                      </a:endParaRPr>
                    </a:p>
                  </a:txBody>
                  <a:tcPr marL="93750" marR="93750" marT="46875" marB="46875">
                    <a:lnL w="12700" cap="flat" cmpd="sng" algn="ctr">
                      <a:solidFill>
                        <a:schemeClr val="tx2">
                          <a:lumMod val="75000"/>
                        </a:schemeClr>
                      </a:solidFill>
                      <a:prstDash val="sysDot"/>
                      <a:round/>
                      <a:headEnd type="none" w="med" len="med"/>
                      <a:tailEnd type="none" w="med" len="med"/>
                    </a:lnL>
                    <a:lnR w="952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291163">
                <a:tc gridSpan="7">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2">
                              <a:lumMod val="75000"/>
                            </a:schemeClr>
                          </a:solidFill>
                        </a:rPr>
                        <a:t>所在地　（〒　　　　</a:t>
                      </a:r>
                      <a:r>
                        <a:rPr kumimoji="1" lang="en-US" altLang="ja-JP" sz="1200" dirty="0">
                          <a:solidFill>
                            <a:schemeClr val="tx2">
                              <a:lumMod val="75000"/>
                            </a:schemeClr>
                          </a:solidFill>
                        </a:rPr>
                        <a:t>-</a:t>
                      </a:r>
                      <a:r>
                        <a:rPr kumimoji="1" lang="ja-JP" altLang="en-US" sz="1200" dirty="0">
                          <a:solidFill>
                            <a:schemeClr val="tx2">
                              <a:lumMod val="75000"/>
                            </a:schemeClr>
                          </a:solidFill>
                        </a:rPr>
                        <a:t>　　　　　　）　</a:t>
                      </a:r>
                    </a:p>
                  </a:txBody>
                  <a:tcPr marL="93750" marR="93750" marT="46875" marB="46875" anchor="ctr">
                    <a:lnL w="9525" cap="flat" cmpd="sng" algn="ctr">
                      <a:solidFill>
                        <a:schemeClr val="tx2">
                          <a:lumMod val="75000"/>
                        </a:schemeClr>
                      </a:solidFill>
                      <a:prstDash val="solid"/>
                      <a:round/>
                      <a:headEnd type="none" w="med" len="med"/>
                      <a:tailEnd type="none" w="med" len="med"/>
                    </a:lnL>
                    <a:lnR w="952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tcPr>
                </a:tc>
                <a:tc hMerge="1">
                  <a:txBody>
                    <a:bodyPr/>
                    <a:lstStyle/>
                    <a:p>
                      <a:endParaRPr kumimoji="1" lang="ja-JP" altLang="en-US" dirty="0"/>
                    </a:p>
                  </a:txBody>
                  <a:tcPr>
                    <a:lnL w="12700" cap="flat" cmpd="sng" algn="ctr">
                      <a:no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400" dirty="0">
                        <a:solidFill>
                          <a:schemeClr val="tx2">
                            <a:lumMod val="75000"/>
                          </a:schemeClr>
                        </a:solidFill>
                      </a:endParaRPr>
                    </a:p>
                  </a:txBody>
                  <a:tcPr>
                    <a:lnL w="12700"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456675">
                <a:tc gridSpan="7">
                  <a:txBody>
                    <a:bodyPr/>
                    <a:lstStyle/>
                    <a:p>
                      <a:r>
                        <a:rPr kumimoji="1" lang="ja-JP" altLang="en-US" sz="1200" spc="0" dirty="0">
                          <a:solidFill>
                            <a:schemeClr val="tx2">
                              <a:lumMod val="75000"/>
                            </a:schemeClr>
                          </a:solidFill>
                        </a:rPr>
                        <a:t>企業規模（該当箇所に○）　Ａ</a:t>
                      </a:r>
                      <a:r>
                        <a:rPr kumimoji="1" lang="ja-JP" altLang="en-US" sz="1200" spc="0" dirty="0">
                          <a:solidFill>
                            <a:schemeClr val="tx2">
                              <a:lumMod val="75000"/>
                            </a:schemeClr>
                          </a:solidFill>
                          <a:latin typeface="+mn-ea"/>
                          <a:ea typeface="+mn-ea"/>
                        </a:rPr>
                        <a:t>～</a:t>
                      </a:r>
                      <a:r>
                        <a:rPr kumimoji="1" lang="en-US" altLang="ja-JP" sz="1200" spc="0" dirty="0">
                          <a:solidFill>
                            <a:schemeClr val="tx2">
                              <a:lumMod val="75000"/>
                            </a:schemeClr>
                          </a:solidFill>
                          <a:latin typeface="+mn-ea"/>
                          <a:ea typeface="+mn-ea"/>
                        </a:rPr>
                        <a:t>29</a:t>
                      </a:r>
                      <a:r>
                        <a:rPr kumimoji="1" lang="ja-JP" altLang="en-US" sz="1200" spc="0" dirty="0">
                          <a:solidFill>
                            <a:schemeClr val="tx2">
                              <a:lumMod val="75000"/>
                            </a:schemeClr>
                          </a:solidFill>
                          <a:latin typeface="+mn-ea"/>
                          <a:ea typeface="+mn-ea"/>
                        </a:rPr>
                        <a:t>人　　Ｂ～</a:t>
                      </a:r>
                      <a:r>
                        <a:rPr kumimoji="1" lang="en-US" altLang="ja-JP" sz="1200" spc="0" dirty="0">
                          <a:solidFill>
                            <a:schemeClr val="tx2">
                              <a:lumMod val="75000"/>
                            </a:schemeClr>
                          </a:solidFill>
                          <a:latin typeface="+mn-ea"/>
                          <a:ea typeface="+mn-ea"/>
                        </a:rPr>
                        <a:t>99</a:t>
                      </a:r>
                      <a:r>
                        <a:rPr kumimoji="1" lang="ja-JP" altLang="en-US" sz="1200" spc="0" dirty="0">
                          <a:solidFill>
                            <a:schemeClr val="tx2">
                              <a:lumMod val="75000"/>
                            </a:schemeClr>
                          </a:solidFill>
                          <a:latin typeface="+mn-ea"/>
                          <a:ea typeface="+mn-ea"/>
                        </a:rPr>
                        <a:t>人　　Ｃ～</a:t>
                      </a:r>
                      <a:r>
                        <a:rPr kumimoji="1" lang="en-US" altLang="ja-JP" sz="1200" spc="0" dirty="0">
                          <a:solidFill>
                            <a:schemeClr val="tx2">
                              <a:lumMod val="75000"/>
                            </a:schemeClr>
                          </a:solidFill>
                          <a:latin typeface="+mn-ea"/>
                          <a:ea typeface="+mn-ea"/>
                        </a:rPr>
                        <a:t>299</a:t>
                      </a:r>
                      <a:r>
                        <a:rPr kumimoji="1" lang="ja-JP" altLang="en-US" sz="1200" spc="0" dirty="0">
                          <a:solidFill>
                            <a:schemeClr val="tx2">
                              <a:lumMod val="75000"/>
                            </a:schemeClr>
                          </a:solidFill>
                          <a:latin typeface="+mn-ea"/>
                          <a:ea typeface="+mn-ea"/>
                        </a:rPr>
                        <a:t>人　　Ｄ～</a:t>
                      </a:r>
                      <a:r>
                        <a:rPr kumimoji="1" lang="en-US" altLang="ja-JP" sz="1200" spc="0" dirty="0">
                          <a:solidFill>
                            <a:schemeClr val="tx2">
                              <a:lumMod val="75000"/>
                            </a:schemeClr>
                          </a:solidFill>
                          <a:latin typeface="+mn-ea"/>
                          <a:ea typeface="+mn-ea"/>
                        </a:rPr>
                        <a:t>499</a:t>
                      </a:r>
                      <a:r>
                        <a:rPr kumimoji="1" lang="ja-JP" altLang="en-US" sz="1200" spc="0" dirty="0">
                          <a:solidFill>
                            <a:schemeClr val="tx2">
                              <a:lumMod val="75000"/>
                            </a:schemeClr>
                          </a:solidFill>
                          <a:latin typeface="+mn-ea"/>
                          <a:ea typeface="+mn-ea"/>
                        </a:rPr>
                        <a:t>人　　Ｅ～</a:t>
                      </a:r>
                      <a:r>
                        <a:rPr kumimoji="1" lang="en-US" altLang="ja-JP" sz="1200" spc="0" dirty="0">
                          <a:solidFill>
                            <a:schemeClr val="tx2">
                              <a:lumMod val="75000"/>
                            </a:schemeClr>
                          </a:solidFill>
                          <a:latin typeface="+mn-ea"/>
                          <a:ea typeface="+mn-ea"/>
                        </a:rPr>
                        <a:t>999</a:t>
                      </a:r>
                      <a:r>
                        <a:rPr kumimoji="1" lang="ja-JP" altLang="en-US" sz="1200" spc="0" dirty="0">
                          <a:solidFill>
                            <a:schemeClr val="tx2">
                              <a:lumMod val="75000"/>
                            </a:schemeClr>
                          </a:solidFill>
                          <a:latin typeface="+mn-ea"/>
                          <a:ea typeface="+mn-ea"/>
                        </a:rPr>
                        <a:t>人　 Ｆ</a:t>
                      </a:r>
                      <a:r>
                        <a:rPr kumimoji="1" lang="en-US" altLang="ja-JP" sz="1200" spc="0" dirty="0">
                          <a:solidFill>
                            <a:schemeClr val="tx2">
                              <a:lumMod val="75000"/>
                            </a:schemeClr>
                          </a:solidFill>
                          <a:latin typeface="+mn-ea"/>
                          <a:ea typeface="+mn-ea"/>
                        </a:rPr>
                        <a:t>1000</a:t>
                      </a:r>
                      <a:r>
                        <a:rPr kumimoji="1" lang="ja-JP" altLang="en-US" sz="1200" spc="0" dirty="0">
                          <a:solidFill>
                            <a:schemeClr val="tx2">
                              <a:lumMod val="75000"/>
                            </a:schemeClr>
                          </a:solidFill>
                          <a:latin typeface="+mn-ea"/>
                          <a:ea typeface="+mn-ea"/>
                        </a:rPr>
                        <a:t>人～</a:t>
                      </a:r>
                      <a:endParaRPr kumimoji="1" lang="en-US" altLang="ja-JP" sz="1200" spc="0" dirty="0">
                        <a:solidFill>
                          <a:schemeClr val="tx2">
                            <a:lumMod val="75000"/>
                          </a:schemeClr>
                        </a:solidFill>
                        <a:latin typeface="+mn-ea"/>
                        <a:ea typeface="+mn-ea"/>
                      </a:endParaRPr>
                    </a:p>
                  </a:txBody>
                  <a:tcPr marL="93750" marR="93750" marT="46875" marB="46875" anchor="ctr">
                    <a:lnL w="9525" cap="flat" cmpd="sng" algn="ctr">
                      <a:solidFill>
                        <a:schemeClr val="tx2">
                          <a:lumMod val="75000"/>
                        </a:schemeClr>
                      </a:solidFill>
                      <a:prstDash val="solid"/>
                      <a:round/>
                      <a:headEnd type="none" w="med" len="med"/>
                      <a:tailEnd type="none" w="med" len="med"/>
                    </a:lnL>
                    <a:lnR w="952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r h="291163">
                <a:tc gridSpan="7">
                  <a:txBody>
                    <a:bodyPr/>
                    <a:lstStyle/>
                    <a:p>
                      <a:r>
                        <a:rPr kumimoji="1" lang="ja-JP" altLang="en-US" sz="1200" spc="0" dirty="0">
                          <a:solidFill>
                            <a:schemeClr val="tx2">
                              <a:lumMod val="75000"/>
                            </a:schemeClr>
                          </a:solidFill>
                        </a:rPr>
                        <a:t>業種（該当箇所に○）　</a:t>
                      </a:r>
                      <a:r>
                        <a:rPr kumimoji="1" lang="en-US" altLang="ja-JP" sz="1200" spc="0" dirty="0">
                          <a:solidFill>
                            <a:schemeClr val="tx2">
                              <a:lumMod val="75000"/>
                            </a:schemeClr>
                          </a:solidFill>
                          <a:latin typeface="+mj-ea"/>
                          <a:ea typeface="+mj-ea"/>
                        </a:rPr>
                        <a:t>01</a:t>
                      </a:r>
                      <a:r>
                        <a:rPr kumimoji="1" lang="ja-JP" altLang="en-US" sz="1200" spc="0" dirty="0">
                          <a:solidFill>
                            <a:schemeClr val="tx2">
                              <a:lumMod val="75000"/>
                            </a:schemeClr>
                          </a:solidFill>
                          <a:latin typeface="+mj-ea"/>
                          <a:ea typeface="+mj-ea"/>
                        </a:rPr>
                        <a:t>建設業　</a:t>
                      </a:r>
                      <a:r>
                        <a:rPr kumimoji="1" lang="en-US" altLang="ja-JP" sz="1200" spc="0" dirty="0">
                          <a:solidFill>
                            <a:schemeClr val="tx2">
                              <a:lumMod val="75000"/>
                            </a:schemeClr>
                          </a:solidFill>
                          <a:latin typeface="+mj-ea"/>
                          <a:ea typeface="+mj-ea"/>
                        </a:rPr>
                        <a:t>02</a:t>
                      </a:r>
                      <a:r>
                        <a:rPr kumimoji="1" lang="ja-JP" altLang="en-US" sz="1200" spc="0" dirty="0">
                          <a:solidFill>
                            <a:schemeClr val="tx2">
                              <a:lumMod val="75000"/>
                            </a:schemeClr>
                          </a:solidFill>
                          <a:latin typeface="+mj-ea"/>
                          <a:ea typeface="+mj-ea"/>
                        </a:rPr>
                        <a:t>製造業　</a:t>
                      </a:r>
                      <a:r>
                        <a:rPr kumimoji="1" lang="en-US" altLang="ja-JP" sz="1200" spc="0" dirty="0">
                          <a:solidFill>
                            <a:schemeClr val="tx2">
                              <a:lumMod val="75000"/>
                            </a:schemeClr>
                          </a:solidFill>
                          <a:latin typeface="+mj-ea"/>
                          <a:ea typeface="+mj-ea"/>
                        </a:rPr>
                        <a:t>03</a:t>
                      </a:r>
                      <a:r>
                        <a:rPr kumimoji="1" lang="ja-JP" altLang="en-US" sz="1200" spc="0" dirty="0">
                          <a:solidFill>
                            <a:schemeClr val="tx2">
                              <a:lumMod val="75000"/>
                            </a:schemeClr>
                          </a:solidFill>
                          <a:latin typeface="+mj-ea"/>
                          <a:ea typeface="+mj-ea"/>
                        </a:rPr>
                        <a:t>運輸業　</a:t>
                      </a:r>
                      <a:r>
                        <a:rPr kumimoji="1" lang="en-US" altLang="ja-JP" sz="1200" spc="0" dirty="0">
                          <a:solidFill>
                            <a:schemeClr val="tx2">
                              <a:lumMod val="75000"/>
                            </a:schemeClr>
                          </a:solidFill>
                          <a:latin typeface="+mj-ea"/>
                          <a:ea typeface="+mj-ea"/>
                        </a:rPr>
                        <a:t>04</a:t>
                      </a:r>
                      <a:r>
                        <a:rPr kumimoji="1" lang="ja-JP" altLang="en-US" sz="1200" spc="0" dirty="0">
                          <a:solidFill>
                            <a:schemeClr val="tx2">
                              <a:lumMod val="75000"/>
                            </a:schemeClr>
                          </a:solidFill>
                          <a:latin typeface="+mj-ea"/>
                          <a:ea typeface="+mj-ea"/>
                        </a:rPr>
                        <a:t>卸売・小売業　</a:t>
                      </a:r>
                      <a:r>
                        <a:rPr kumimoji="1" lang="en-US" altLang="ja-JP" sz="1200" spc="0" dirty="0">
                          <a:solidFill>
                            <a:schemeClr val="tx2">
                              <a:lumMod val="75000"/>
                            </a:schemeClr>
                          </a:solidFill>
                          <a:latin typeface="+mj-ea"/>
                          <a:ea typeface="+mj-ea"/>
                        </a:rPr>
                        <a:t>05</a:t>
                      </a:r>
                      <a:r>
                        <a:rPr kumimoji="1" lang="ja-JP" altLang="en-US" sz="1200" spc="0" dirty="0">
                          <a:solidFill>
                            <a:schemeClr val="tx2">
                              <a:lumMod val="75000"/>
                            </a:schemeClr>
                          </a:solidFill>
                          <a:latin typeface="+mj-ea"/>
                          <a:ea typeface="+mj-ea"/>
                        </a:rPr>
                        <a:t>サービス業　</a:t>
                      </a:r>
                      <a:r>
                        <a:rPr kumimoji="1" lang="en-US" altLang="ja-JP" sz="1200" spc="0" dirty="0">
                          <a:solidFill>
                            <a:schemeClr val="tx2">
                              <a:lumMod val="75000"/>
                            </a:schemeClr>
                          </a:solidFill>
                          <a:latin typeface="+mj-ea"/>
                          <a:ea typeface="+mj-ea"/>
                        </a:rPr>
                        <a:t>06</a:t>
                      </a:r>
                      <a:r>
                        <a:rPr kumimoji="1" lang="ja-JP" altLang="en-US" sz="1200" spc="0" dirty="0">
                          <a:solidFill>
                            <a:schemeClr val="tx2">
                              <a:lumMod val="75000"/>
                            </a:schemeClr>
                          </a:solidFill>
                          <a:latin typeface="+mj-ea"/>
                          <a:ea typeface="+mj-ea"/>
                        </a:rPr>
                        <a:t>その他</a:t>
                      </a:r>
                      <a:endParaRPr kumimoji="1" lang="en-US" altLang="ja-JP" sz="1200" spc="0" dirty="0">
                        <a:solidFill>
                          <a:schemeClr val="tx2">
                            <a:lumMod val="75000"/>
                          </a:schemeClr>
                        </a:solidFill>
                        <a:latin typeface="+mj-ea"/>
                        <a:ea typeface="+mj-ea"/>
                      </a:endParaRPr>
                    </a:p>
                  </a:txBody>
                  <a:tcPr marL="93750" marR="93750" marT="46875" marB="46875" anchor="ctr">
                    <a:lnL w="9525" cap="flat" cmpd="sng" algn="ctr">
                      <a:solidFill>
                        <a:schemeClr val="tx2">
                          <a:lumMod val="75000"/>
                        </a:schemeClr>
                      </a:solidFill>
                      <a:prstDash val="solid"/>
                      <a:round/>
                      <a:headEnd type="none" w="med" len="med"/>
                      <a:tailEnd type="none" w="med" len="med"/>
                    </a:lnL>
                    <a:lnR w="952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ysDot"/>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200" dirty="0">
                        <a:solidFill>
                          <a:schemeClr val="tx2">
                            <a:lumMod val="75000"/>
                          </a:schemeClr>
                        </a:solidFill>
                      </a:endParaRPr>
                    </a:p>
                  </a:txBody>
                  <a:tcPr anchor="ctr">
                    <a:lnL w="12700"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r h="263391">
                <a:tc>
                  <a:txBody>
                    <a:bodyPr/>
                    <a:lstStyle/>
                    <a:p>
                      <a:r>
                        <a:rPr kumimoji="1" lang="ja-JP" altLang="en-US" sz="1100" spc="0" dirty="0">
                          <a:solidFill>
                            <a:schemeClr val="tx2">
                              <a:lumMod val="75000"/>
                            </a:schemeClr>
                          </a:solidFill>
                        </a:rPr>
                        <a:t>申込担当者</a:t>
                      </a:r>
                    </a:p>
                  </a:txBody>
                  <a:tcPr marL="93750" marR="93750" marT="46875" marB="46875" anchor="ctr">
                    <a:lnL w="9525" cap="flat" cmpd="sng" algn="ctr">
                      <a:solidFill>
                        <a:schemeClr val="tx2">
                          <a:lumMod val="75000"/>
                        </a:schemeClr>
                      </a:solidFill>
                      <a:prstDash val="solid"/>
                      <a:round/>
                      <a:headEnd type="none" w="med" len="med"/>
                      <a:tailEnd type="none" w="med" len="med"/>
                    </a:lnL>
                    <a:lnR w="635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a:txBody>
                    <a:bodyPr/>
                    <a:lstStyle/>
                    <a:p>
                      <a:r>
                        <a:rPr kumimoji="1" lang="ja-JP" altLang="en-US" sz="1000" spc="0" dirty="0">
                          <a:solidFill>
                            <a:schemeClr val="tx2">
                              <a:lumMod val="75000"/>
                            </a:schemeClr>
                          </a:solidFill>
                        </a:rPr>
                        <a:t>氏名</a:t>
                      </a:r>
                    </a:p>
                  </a:txBody>
                  <a:tcPr marL="93750" marR="93750" marT="46875" marB="46875" anchor="ctr">
                    <a:lnL w="6350" cap="flat" cmpd="sng" algn="ctr">
                      <a:solidFill>
                        <a:schemeClr val="tx2">
                          <a:lumMod val="75000"/>
                        </a:schemeClr>
                      </a:solidFill>
                      <a:prstDash val="sysDot"/>
                      <a:round/>
                      <a:headEnd type="none" w="med" len="med"/>
                      <a:tailEnd type="none" w="med" len="med"/>
                    </a:lnL>
                    <a:lnR w="635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gridSpan="3">
                  <a:txBody>
                    <a:bodyPr/>
                    <a:lstStyle/>
                    <a:p>
                      <a:r>
                        <a:rPr kumimoji="1" lang="ja-JP" altLang="en-US" sz="1000" dirty="0">
                          <a:solidFill>
                            <a:schemeClr val="tx2">
                              <a:lumMod val="75000"/>
                            </a:schemeClr>
                          </a:solidFill>
                        </a:rPr>
                        <a:t>部署等</a:t>
                      </a:r>
                    </a:p>
                  </a:txBody>
                  <a:tcPr marL="93750" marR="93750" marT="46875" marB="46875" anchor="ctr">
                    <a:lnL w="6350" cap="flat" cmpd="sng" algn="ctr">
                      <a:solidFill>
                        <a:schemeClr val="tx2">
                          <a:lumMod val="75000"/>
                        </a:schemeClr>
                      </a:solidFill>
                      <a:prstDash val="sysDot"/>
                      <a:round/>
                      <a:headEnd type="none" w="med" len="med"/>
                      <a:tailEnd type="none" w="med" len="med"/>
                    </a:lnL>
                    <a:lnR w="6350" cap="flat" cmpd="sng" algn="ctr">
                      <a:solidFill>
                        <a:schemeClr val="tx2">
                          <a:lumMod val="75000"/>
                        </a:schemeClr>
                      </a:solidFill>
                      <a:prstDash val="sysDot"/>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hMerge="1">
                  <a:txBody>
                    <a:bodyPr/>
                    <a:lstStyle/>
                    <a:p>
                      <a:endParaRPr kumimoji="1" lang="ja-JP" altLang="en-US" sz="1200" dirty="0">
                        <a:solidFill>
                          <a:schemeClr val="tx2">
                            <a:lumMod val="75000"/>
                          </a:schemeClr>
                        </a:solidFill>
                      </a:endParaRPr>
                    </a:p>
                  </a:txBody>
                  <a:tcPr anchor="ctr">
                    <a:lnL w="12700" cap="flat" cmpd="sng" algn="ctr">
                      <a:solidFill>
                        <a:schemeClr val="tx2">
                          <a:lumMod val="75000"/>
                        </a:schemeClr>
                      </a:solidFill>
                      <a:prstDash val="sysDot"/>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hMerge="1">
                  <a:txBody>
                    <a:bodyPr/>
                    <a:lstStyle/>
                    <a:p>
                      <a:endParaRPr kumimoji="1" lang="ja-JP" altLang="en-US"/>
                    </a:p>
                  </a:txBody>
                  <a:tcPr/>
                </a:tc>
                <a:tc gridSpan="2">
                  <a:txBody>
                    <a:bodyPr/>
                    <a:lstStyle/>
                    <a:p>
                      <a:r>
                        <a:rPr kumimoji="1" lang="ja-JP" altLang="en-US" sz="1000" dirty="0">
                          <a:solidFill>
                            <a:schemeClr val="tx2">
                              <a:lumMod val="75000"/>
                            </a:schemeClr>
                          </a:solidFill>
                        </a:rPr>
                        <a:t>連絡先</a:t>
                      </a:r>
                      <a:endParaRPr kumimoji="1" lang="ja-JP" altLang="en-US" sz="1100" dirty="0">
                        <a:solidFill>
                          <a:schemeClr val="tx2">
                            <a:lumMod val="75000"/>
                          </a:schemeClr>
                        </a:solidFill>
                      </a:endParaRPr>
                    </a:p>
                  </a:txBody>
                  <a:tcPr marL="93750" marR="93750" marT="46875" marB="46875" anchor="ctr">
                    <a:lnL w="6350" cap="flat" cmpd="sng" algn="ctr">
                      <a:solidFill>
                        <a:schemeClr val="tx2">
                          <a:lumMod val="75000"/>
                        </a:schemeClr>
                      </a:solidFill>
                      <a:prstDash val="sysDot"/>
                      <a:round/>
                      <a:headEnd type="none" w="med" len="med"/>
                      <a:tailEnd type="none" w="med" len="med"/>
                    </a:lnL>
                    <a:lnR w="952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ysDot"/>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7"/>
                  </a:ext>
                </a:extLst>
              </a:tr>
              <a:tr h="279690">
                <a:tc>
                  <a:txBody>
                    <a:bodyPr/>
                    <a:lstStyle/>
                    <a:p>
                      <a:pPr marL="0" algn="ctr" defTabSz="914400" rtl="0" eaLnBrk="1" latinLnBrk="0" hangingPunct="1"/>
                      <a:r>
                        <a:rPr kumimoji="1" lang="ja-JP" altLang="en-US" sz="1200" kern="1200" dirty="0">
                          <a:solidFill>
                            <a:schemeClr val="bg1"/>
                          </a:solidFill>
                          <a:latin typeface="+mn-lt"/>
                          <a:ea typeface="+mn-ea"/>
                          <a:cs typeface="+mn-cs"/>
                        </a:rPr>
                        <a:t>受講者氏名</a:t>
                      </a:r>
                    </a:p>
                  </a:txBody>
                  <a:tcPr marL="93750" marR="93750" marT="46875" marB="46875">
                    <a:lnL w="9525" cap="flat" cmpd="sng" algn="ctr">
                      <a:solidFill>
                        <a:schemeClr val="tx2">
                          <a:lumMod val="75000"/>
                        </a:schemeClr>
                      </a:solidFill>
                      <a:prstDash val="solid"/>
                      <a:round/>
                      <a:headEnd type="none" w="med" len="med"/>
                      <a:tailEnd type="none" w="med" len="med"/>
                    </a:lnL>
                    <a:lnR w="12700"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solidFill>
                      <a:schemeClr val="tx2">
                        <a:lumMod val="75000"/>
                      </a:schemeClr>
                    </a:solidFill>
                  </a:tcPr>
                </a:tc>
                <a:tc rowSpan="2" gridSpan="2">
                  <a:txBody>
                    <a:bodyPr/>
                    <a:lstStyle/>
                    <a:p>
                      <a:pPr marL="0" algn="l" defTabSz="914400" rtl="0" eaLnBrk="1" latinLnBrk="0" hangingPunct="1"/>
                      <a:r>
                        <a:rPr kumimoji="1" lang="ja-JP" altLang="en-US" sz="900" kern="1200" dirty="0">
                          <a:solidFill>
                            <a:schemeClr val="tx2">
                              <a:lumMod val="75000"/>
                            </a:schemeClr>
                          </a:solidFill>
                          <a:latin typeface="+mn-ea"/>
                          <a:ea typeface="+mn-ea"/>
                          <a:cs typeface="+mn-cs"/>
                        </a:rPr>
                        <a:t>ふりがな　</a:t>
                      </a:r>
                      <a:endParaRPr kumimoji="1" lang="en-US" altLang="ja-JP" sz="900" kern="1200" dirty="0">
                        <a:solidFill>
                          <a:schemeClr val="tx2">
                            <a:lumMod val="75000"/>
                          </a:schemeClr>
                        </a:solidFill>
                        <a:latin typeface="+mn-ea"/>
                        <a:ea typeface="+mn-ea"/>
                        <a:cs typeface="+mn-cs"/>
                      </a:endParaRPr>
                    </a:p>
                    <a:p>
                      <a:pPr marL="0" algn="l" defTabSz="914400" rtl="0" eaLnBrk="1" latinLnBrk="0" hangingPunct="1"/>
                      <a:r>
                        <a:rPr kumimoji="1" lang="ja-JP" altLang="en-US" sz="900" kern="1200" dirty="0">
                          <a:solidFill>
                            <a:schemeClr val="tx2">
                              <a:lumMod val="75000"/>
                            </a:schemeClr>
                          </a:solidFill>
                          <a:latin typeface="+mn-ea"/>
                          <a:ea typeface="+mn-ea"/>
                          <a:cs typeface="+mn-cs"/>
                        </a:rPr>
                        <a:t>　　　　</a:t>
                      </a:r>
                      <a:endParaRPr kumimoji="1" lang="ja-JP" altLang="en-US" sz="1200" kern="1200" dirty="0">
                        <a:solidFill>
                          <a:schemeClr val="tx2">
                            <a:lumMod val="75000"/>
                          </a:schemeClr>
                        </a:solidFill>
                        <a:latin typeface="+mn-ea"/>
                        <a:ea typeface="+mn-ea"/>
                        <a:cs typeface="+mn-cs"/>
                      </a:endParaRPr>
                    </a:p>
                  </a:txBody>
                  <a:tcPr marL="93750" marR="93750" marT="46875" marB="46875">
                    <a:lnL w="12700" cap="flat" cmpd="sng" algn="ctr">
                      <a:solidFill>
                        <a:schemeClr val="tx2">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rowSpan="2">
                  <a:txBody>
                    <a:bodyPr/>
                    <a:lstStyle/>
                    <a:p>
                      <a:pPr marL="0" algn="l" defTabSz="914400" rtl="0" eaLnBrk="1" latinLnBrk="0" hangingPunct="1"/>
                      <a:r>
                        <a:rPr kumimoji="1" lang="ja-JP" altLang="en-US" sz="1000" kern="1200" dirty="0">
                          <a:solidFill>
                            <a:schemeClr val="tx2">
                              <a:lumMod val="75000"/>
                            </a:schemeClr>
                          </a:solidFill>
                          <a:latin typeface="+mn-ea"/>
                          <a:ea typeface="+mn-ea"/>
                          <a:cs typeface="+mn-cs"/>
                        </a:rPr>
                        <a:t>性別</a:t>
                      </a:r>
                      <a:endParaRPr kumimoji="1" lang="en-US" altLang="ja-JP" sz="1000" kern="1200" dirty="0">
                        <a:solidFill>
                          <a:schemeClr val="tx2">
                            <a:lumMod val="75000"/>
                          </a:schemeClr>
                        </a:solidFill>
                        <a:latin typeface="+mn-ea"/>
                        <a:ea typeface="+mn-ea"/>
                        <a:cs typeface="+mn-cs"/>
                      </a:endParaRPr>
                    </a:p>
                    <a:p>
                      <a:pPr marL="0" algn="l" defTabSz="914400" rtl="0" eaLnBrk="1" latinLnBrk="0" hangingPunct="1"/>
                      <a:r>
                        <a:rPr kumimoji="1" lang="ja-JP" altLang="en-US" sz="1200" kern="1200" dirty="0">
                          <a:solidFill>
                            <a:schemeClr val="tx2">
                              <a:lumMod val="75000"/>
                            </a:schemeClr>
                          </a:solidFill>
                          <a:latin typeface="+mn-ea"/>
                          <a:ea typeface="+mn-ea"/>
                          <a:cs typeface="+mn-cs"/>
                        </a:rPr>
                        <a:t>男・女</a:t>
                      </a:r>
                    </a:p>
                  </a:txBody>
                  <a:tcPr marL="93750" marR="93750" marT="46875" marB="46875">
                    <a:lnL w="2857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lnTlToBr w="12700" cmpd="sng">
                      <a:noFill/>
                      <a:prstDash val="solid"/>
                    </a:lnTlToBr>
                    <a:lnBlToTr w="12700" cmpd="sng">
                      <a:noFill/>
                      <a:prstDash val="solid"/>
                    </a:lnBlToTr>
                  </a:tcPr>
                </a:tc>
                <a:tc rowSpan="2" gridSpan="2">
                  <a:txBody>
                    <a:bodyPr/>
                    <a:lstStyle/>
                    <a:p>
                      <a:pPr marL="0" algn="l" defTabSz="914400" rtl="0" eaLnBrk="1" latinLnBrk="0" hangingPunct="1"/>
                      <a:r>
                        <a:rPr kumimoji="1" lang="ja-JP" altLang="en-US" sz="900" kern="1200" dirty="0">
                          <a:solidFill>
                            <a:schemeClr val="tx2">
                              <a:lumMod val="75000"/>
                            </a:schemeClr>
                          </a:solidFill>
                          <a:latin typeface="+mn-ea"/>
                          <a:ea typeface="+mn-ea"/>
                          <a:cs typeface="+mn-cs"/>
                        </a:rPr>
                        <a:t>年齢</a:t>
                      </a:r>
                      <a:endParaRPr kumimoji="1" lang="en-US" altLang="ja-JP" sz="900" kern="1200" dirty="0">
                        <a:solidFill>
                          <a:schemeClr val="tx2">
                            <a:lumMod val="75000"/>
                          </a:schemeClr>
                        </a:solidFill>
                        <a:latin typeface="+mn-ea"/>
                        <a:ea typeface="+mn-ea"/>
                        <a:cs typeface="+mn-cs"/>
                      </a:endParaRPr>
                    </a:p>
                    <a:p>
                      <a:pPr marL="0" algn="l" defTabSz="914400" rtl="0" eaLnBrk="1" latinLnBrk="0" hangingPunct="1"/>
                      <a:r>
                        <a:rPr kumimoji="1" lang="ja-JP" altLang="en-US" sz="1200" kern="1200" dirty="0">
                          <a:solidFill>
                            <a:schemeClr val="tx2">
                              <a:lumMod val="75000"/>
                            </a:schemeClr>
                          </a:solidFill>
                          <a:latin typeface="+mn-ea"/>
                          <a:ea typeface="+mn-ea"/>
                          <a:cs typeface="+mn-cs"/>
                        </a:rPr>
                        <a:t>　　　　　　</a:t>
                      </a:r>
                      <a:r>
                        <a:rPr kumimoji="1" lang="ja-JP" altLang="en-US" sz="1400" kern="1200" dirty="0">
                          <a:solidFill>
                            <a:schemeClr val="tx2">
                              <a:lumMod val="75000"/>
                            </a:schemeClr>
                          </a:solidFill>
                          <a:latin typeface="+mn-ea"/>
                          <a:ea typeface="+mn-ea"/>
                          <a:cs typeface="+mn-cs"/>
                        </a:rPr>
                        <a:t>歳</a:t>
                      </a:r>
                    </a:p>
                  </a:txBody>
                  <a:tcPr marL="93750" marR="93750" marT="46875" marB="46875">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rowSpan="2">
                  <a:txBody>
                    <a:bodyPr/>
                    <a:lstStyle/>
                    <a:p>
                      <a:pPr marL="0" algn="l" defTabSz="914400" rtl="0" eaLnBrk="1" latinLnBrk="0" hangingPunct="1"/>
                      <a:r>
                        <a:rPr kumimoji="1" lang="ja-JP" altLang="en-US" sz="1000" kern="1200" dirty="0">
                          <a:solidFill>
                            <a:schemeClr val="tx2">
                              <a:lumMod val="75000"/>
                            </a:schemeClr>
                          </a:solidFill>
                          <a:latin typeface="+mn-ea"/>
                          <a:ea typeface="+mn-ea"/>
                          <a:cs typeface="+mn-cs"/>
                        </a:rPr>
                        <a:t>　　　　　　　　□正社員</a:t>
                      </a:r>
                      <a:endParaRPr kumimoji="1" lang="en-US" altLang="ja-JP" sz="1000" kern="1200" dirty="0">
                        <a:solidFill>
                          <a:schemeClr val="tx2">
                            <a:lumMod val="75000"/>
                          </a:schemeClr>
                        </a:solidFill>
                        <a:latin typeface="+mn-ea"/>
                        <a:ea typeface="+mn-ea"/>
                        <a:cs typeface="+mn-cs"/>
                      </a:endParaRPr>
                    </a:p>
                    <a:p>
                      <a:pPr marL="0" algn="l" defTabSz="914400" rtl="0" eaLnBrk="1" latinLnBrk="0" hangingPunct="1"/>
                      <a:r>
                        <a:rPr kumimoji="1" lang="ja-JP" altLang="en-US" sz="1000" kern="1200" dirty="0">
                          <a:solidFill>
                            <a:schemeClr val="tx2">
                              <a:lumMod val="75000"/>
                            </a:schemeClr>
                          </a:solidFill>
                          <a:latin typeface="+mn-ea"/>
                          <a:ea typeface="+mn-ea"/>
                          <a:cs typeface="+mn-cs"/>
                        </a:rPr>
                        <a:t>　　　　　　　　□非正規雇用</a:t>
                      </a:r>
                      <a:endParaRPr kumimoji="1" lang="en-US" altLang="ja-JP" sz="1000" kern="1200" dirty="0">
                        <a:solidFill>
                          <a:schemeClr val="tx2">
                            <a:lumMod val="75000"/>
                          </a:schemeClr>
                        </a:solidFill>
                        <a:latin typeface="+mn-ea"/>
                        <a:ea typeface="+mn-ea"/>
                        <a:cs typeface="+mn-cs"/>
                      </a:endParaRPr>
                    </a:p>
                    <a:p>
                      <a:pPr marL="0" algn="l" defTabSz="914400" rtl="0" eaLnBrk="1" latinLnBrk="0" hangingPunct="1"/>
                      <a:r>
                        <a:rPr kumimoji="1" lang="ja-JP" altLang="en-US" sz="1000" kern="1200" baseline="0" dirty="0">
                          <a:solidFill>
                            <a:schemeClr val="tx2">
                              <a:lumMod val="75000"/>
                            </a:schemeClr>
                          </a:solidFill>
                          <a:latin typeface="+mn-ea"/>
                          <a:ea typeface="+mn-ea"/>
                          <a:cs typeface="+mn-cs"/>
                        </a:rPr>
                        <a:t>　　　　　　　　</a:t>
                      </a:r>
                      <a:r>
                        <a:rPr kumimoji="1" lang="ja-JP" altLang="en-US" sz="1000" kern="1200" dirty="0">
                          <a:solidFill>
                            <a:schemeClr val="tx2">
                              <a:lumMod val="75000"/>
                            </a:schemeClr>
                          </a:solidFill>
                          <a:latin typeface="+mn-ea"/>
                          <a:ea typeface="+mn-ea"/>
                          <a:cs typeface="+mn-cs"/>
                        </a:rPr>
                        <a:t>□その他</a:t>
                      </a:r>
                    </a:p>
                  </a:txBody>
                  <a:tcPr marL="93750" marR="93750" marT="46875" marB="46875">
                    <a:lnL w="9525" cap="flat" cmpd="sng" algn="ctr">
                      <a:solidFill>
                        <a:schemeClr val="tx1"/>
                      </a:solidFill>
                      <a:prstDash val="solid"/>
                      <a:round/>
                      <a:headEnd type="none" w="med" len="med"/>
                      <a:tailEnd type="none" w="med" len="med"/>
                    </a:lnL>
                    <a:lnR w="952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270766">
                <a:tc>
                  <a:txBody>
                    <a:bodyPr/>
                    <a:lstStyle/>
                    <a:p>
                      <a:pPr marL="0" algn="l" defTabSz="914400" rtl="0" eaLnBrk="1" latinLnBrk="0" hangingPunct="1"/>
                      <a:endParaRPr kumimoji="1" lang="ja-JP" altLang="en-US" sz="100" kern="1200" dirty="0">
                        <a:solidFill>
                          <a:schemeClr val="tx2">
                            <a:lumMod val="75000"/>
                          </a:schemeClr>
                        </a:solidFill>
                        <a:latin typeface="+mn-lt"/>
                        <a:ea typeface="+mn-ea"/>
                        <a:cs typeface="+mn-cs"/>
                      </a:endParaRPr>
                    </a:p>
                  </a:txBody>
                  <a:tcPr marL="93750" marR="93750" marT="46875" marB="46875">
                    <a:lnL w="9525" cap="flat" cmpd="sng" algn="ctr">
                      <a:solidFill>
                        <a:schemeClr val="tx2">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sz="1200" dirty="0">
                        <a:solidFill>
                          <a:schemeClr val="tx2">
                            <a:lumMod val="75000"/>
                          </a:schemeClr>
                        </a:solidFill>
                      </a:endParaRPr>
                    </a:p>
                  </a:txBody>
                  <a:tcPr>
                    <a:lnL w="12700"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hMerge="1"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9"/>
                  </a:ext>
                </a:extLst>
              </a:tr>
              <a:tr h="279690">
                <a:tc>
                  <a:txBody>
                    <a:bodyPr/>
                    <a:lstStyle/>
                    <a:p>
                      <a:pPr marL="0" algn="ctr" defTabSz="914400" rtl="0" eaLnBrk="1" latinLnBrk="0" hangingPunct="1"/>
                      <a:r>
                        <a:rPr kumimoji="1" lang="ja-JP" altLang="en-US" sz="1200" kern="1200" dirty="0">
                          <a:solidFill>
                            <a:schemeClr val="bg1"/>
                          </a:solidFill>
                          <a:latin typeface="+mn-lt"/>
                          <a:ea typeface="+mn-ea"/>
                          <a:cs typeface="+mn-cs"/>
                        </a:rPr>
                        <a:t>受講者氏名</a:t>
                      </a:r>
                    </a:p>
                  </a:txBody>
                  <a:tcPr marL="93750" marR="93750" marT="46875" marB="46875">
                    <a:lnL w="9525" cap="flat" cmpd="sng" algn="ctr">
                      <a:solidFill>
                        <a:schemeClr val="tx2">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solidFill>
                      <a:schemeClr val="tx2">
                        <a:lumMod val="75000"/>
                      </a:schemeClr>
                    </a:solidFill>
                  </a:tcPr>
                </a:tc>
                <a:tc rowSpan="2" gridSpan="2">
                  <a:txBody>
                    <a:bodyPr/>
                    <a:lstStyle/>
                    <a:p>
                      <a:pPr marL="0" algn="l" defTabSz="914400" rtl="0" eaLnBrk="1" latinLnBrk="0" hangingPunct="1"/>
                      <a:r>
                        <a:rPr kumimoji="1" lang="ja-JP" altLang="en-US" sz="900" kern="1200" dirty="0">
                          <a:solidFill>
                            <a:schemeClr val="tx2">
                              <a:lumMod val="75000"/>
                            </a:schemeClr>
                          </a:solidFill>
                          <a:latin typeface="+mn-ea"/>
                          <a:ea typeface="+mn-ea"/>
                          <a:cs typeface="+mn-cs"/>
                        </a:rPr>
                        <a:t>ふりがな</a:t>
                      </a:r>
                      <a:endParaRPr kumimoji="1" lang="ja-JP" altLang="en-US" sz="1200" kern="1200" dirty="0">
                        <a:solidFill>
                          <a:schemeClr val="tx2">
                            <a:lumMod val="75000"/>
                          </a:schemeClr>
                        </a:solidFill>
                        <a:latin typeface="+mn-ea"/>
                        <a:ea typeface="+mn-ea"/>
                        <a:cs typeface="+mn-cs"/>
                      </a:endParaRPr>
                    </a:p>
                  </a:txBody>
                  <a:tcPr marL="93750" marR="93750" marT="46875" marB="46875">
                    <a:lnL w="12700"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rowSpan="2">
                  <a:txBody>
                    <a:bodyPr/>
                    <a:lstStyle/>
                    <a:p>
                      <a:pPr marL="0" algn="l" defTabSz="914400" rtl="0" eaLnBrk="1" latinLnBrk="0" hangingPunct="1"/>
                      <a:r>
                        <a:rPr kumimoji="1" lang="ja-JP" altLang="en-US" sz="1000" kern="1200" dirty="0">
                          <a:solidFill>
                            <a:schemeClr val="tx2">
                              <a:lumMod val="75000"/>
                            </a:schemeClr>
                          </a:solidFill>
                          <a:latin typeface="+mn-ea"/>
                          <a:ea typeface="+mn-ea"/>
                          <a:cs typeface="+mn-cs"/>
                        </a:rPr>
                        <a:t>性別</a:t>
                      </a:r>
                      <a:endParaRPr kumimoji="1" lang="en-US" altLang="ja-JP" sz="1000" kern="1200" dirty="0">
                        <a:solidFill>
                          <a:schemeClr val="tx2">
                            <a:lumMod val="75000"/>
                          </a:schemeClr>
                        </a:solidFill>
                        <a:latin typeface="+mn-ea"/>
                        <a:ea typeface="+mn-ea"/>
                        <a:cs typeface="+mn-cs"/>
                      </a:endParaRPr>
                    </a:p>
                    <a:p>
                      <a:pPr marL="0" algn="l" defTabSz="914400" rtl="0" eaLnBrk="1" latinLnBrk="0" hangingPunct="1"/>
                      <a:r>
                        <a:rPr kumimoji="1" lang="ja-JP" altLang="en-US" sz="1200" kern="1200" dirty="0">
                          <a:solidFill>
                            <a:schemeClr val="tx2">
                              <a:lumMod val="75000"/>
                            </a:schemeClr>
                          </a:solidFill>
                          <a:latin typeface="+mn-ea"/>
                          <a:ea typeface="+mn-ea"/>
                          <a:cs typeface="+mn-cs"/>
                        </a:rPr>
                        <a:t>男・女</a:t>
                      </a:r>
                    </a:p>
                  </a:txBody>
                  <a:tcPr marL="93750" marR="93750" marT="46875" marB="46875">
                    <a:lnL w="2857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lnTlToBr w="12700" cmpd="sng">
                      <a:noFill/>
                      <a:prstDash val="solid"/>
                    </a:lnTlToBr>
                    <a:lnBlToTr w="12700" cmpd="sng">
                      <a:noFill/>
                      <a:prstDash val="solid"/>
                    </a:lnBlToTr>
                  </a:tcPr>
                </a:tc>
                <a:tc rowSpan="2" gridSpan="2">
                  <a:txBody>
                    <a:bodyPr/>
                    <a:lstStyle/>
                    <a:p>
                      <a:pPr marL="0" algn="l" defTabSz="914400" rtl="0" eaLnBrk="1" latinLnBrk="0" hangingPunct="1"/>
                      <a:r>
                        <a:rPr kumimoji="1" lang="ja-JP" altLang="en-US" sz="900" kern="1200" dirty="0">
                          <a:solidFill>
                            <a:schemeClr val="tx2">
                              <a:lumMod val="75000"/>
                            </a:schemeClr>
                          </a:solidFill>
                          <a:latin typeface="+mn-ea"/>
                          <a:ea typeface="+mn-ea"/>
                          <a:cs typeface="+mn-cs"/>
                        </a:rPr>
                        <a:t>年齢</a:t>
                      </a:r>
                      <a:endParaRPr kumimoji="1" lang="en-US" altLang="ja-JP" sz="900" kern="1200" dirty="0">
                        <a:solidFill>
                          <a:schemeClr val="tx2">
                            <a:lumMod val="75000"/>
                          </a:schemeClr>
                        </a:solidFill>
                        <a:latin typeface="+mn-ea"/>
                        <a:ea typeface="+mn-ea"/>
                        <a:cs typeface="+mn-cs"/>
                      </a:endParaRPr>
                    </a:p>
                    <a:p>
                      <a:pPr marL="0" algn="l" defTabSz="914400" rtl="0" eaLnBrk="1" latinLnBrk="0" hangingPunct="1"/>
                      <a:r>
                        <a:rPr kumimoji="1" lang="ja-JP" altLang="en-US" sz="1200" kern="1200" dirty="0">
                          <a:solidFill>
                            <a:schemeClr val="tx2">
                              <a:lumMod val="75000"/>
                            </a:schemeClr>
                          </a:solidFill>
                          <a:latin typeface="+mn-ea"/>
                          <a:ea typeface="+mn-ea"/>
                          <a:cs typeface="+mn-cs"/>
                        </a:rPr>
                        <a:t>　　　　　　</a:t>
                      </a:r>
                      <a:r>
                        <a:rPr kumimoji="1" lang="ja-JP" altLang="en-US" sz="1400" kern="1200" dirty="0">
                          <a:solidFill>
                            <a:schemeClr val="tx2">
                              <a:lumMod val="75000"/>
                            </a:schemeClr>
                          </a:solidFill>
                          <a:latin typeface="+mn-ea"/>
                          <a:ea typeface="+mn-ea"/>
                          <a:cs typeface="+mn-cs"/>
                        </a:rPr>
                        <a:t>歳</a:t>
                      </a:r>
                    </a:p>
                  </a:txBody>
                  <a:tcPr marL="93750" marR="93750" marT="46875" marB="46875">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rowSpan="2">
                  <a:txBody>
                    <a:bodyPr/>
                    <a:lstStyle/>
                    <a:p>
                      <a:pPr marL="0" algn="l" defTabSz="914400" rtl="0" eaLnBrk="1" latinLnBrk="0" hangingPunct="1"/>
                      <a:r>
                        <a:rPr kumimoji="1" lang="ja-JP" altLang="en-US" sz="1000" kern="1200" dirty="0">
                          <a:solidFill>
                            <a:schemeClr val="tx2">
                              <a:lumMod val="75000"/>
                            </a:schemeClr>
                          </a:solidFill>
                          <a:latin typeface="+mn-ea"/>
                          <a:ea typeface="+mn-ea"/>
                          <a:cs typeface="+mn-cs"/>
                        </a:rPr>
                        <a:t>　　　　　　　　□正社員</a:t>
                      </a:r>
                      <a:endParaRPr kumimoji="1" lang="en-US" altLang="ja-JP" sz="1000" kern="1200" dirty="0">
                        <a:solidFill>
                          <a:schemeClr val="tx2">
                            <a:lumMod val="75000"/>
                          </a:schemeClr>
                        </a:solidFill>
                        <a:latin typeface="+mn-ea"/>
                        <a:ea typeface="+mn-ea"/>
                        <a:cs typeface="+mn-cs"/>
                      </a:endParaRPr>
                    </a:p>
                    <a:p>
                      <a:pPr marL="0" algn="l" defTabSz="914400" rtl="0" eaLnBrk="1" latinLnBrk="0" hangingPunct="1"/>
                      <a:r>
                        <a:rPr kumimoji="1" lang="ja-JP" altLang="en-US" sz="1000" kern="1200" dirty="0">
                          <a:solidFill>
                            <a:schemeClr val="tx2">
                              <a:lumMod val="75000"/>
                            </a:schemeClr>
                          </a:solidFill>
                          <a:latin typeface="+mn-ea"/>
                          <a:ea typeface="+mn-ea"/>
                          <a:cs typeface="+mn-cs"/>
                        </a:rPr>
                        <a:t>　　　　　　　　□非正規雇用</a:t>
                      </a:r>
                      <a:endParaRPr kumimoji="1" lang="en-US" altLang="ja-JP" sz="1000" kern="1200" dirty="0">
                        <a:solidFill>
                          <a:schemeClr val="tx2">
                            <a:lumMod val="75000"/>
                          </a:schemeClr>
                        </a:solidFill>
                        <a:latin typeface="+mn-ea"/>
                        <a:ea typeface="+mn-ea"/>
                        <a:cs typeface="+mn-cs"/>
                      </a:endParaRPr>
                    </a:p>
                    <a:p>
                      <a:pPr marL="0" algn="l" defTabSz="914400" rtl="0" eaLnBrk="1" latinLnBrk="0" hangingPunct="1"/>
                      <a:r>
                        <a:rPr kumimoji="1" lang="ja-JP" altLang="en-US" sz="1000" kern="1200" dirty="0">
                          <a:solidFill>
                            <a:schemeClr val="tx2">
                              <a:lumMod val="75000"/>
                            </a:schemeClr>
                          </a:solidFill>
                          <a:latin typeface="+mn-ea"/>
                          <a:ea typeface="+mn-ea"/>
                          <a:cs typeface="+mn-cs"/>
                        </a:rPr>
                        <a:t>　　　　　　　　□その他</a:t>
                      </a:r>
                    </a:p>
                  </a:txBody>
                  <a:tcPr marL="93750" marR="93750" marT="46875" marB="46875">
                    <a:lnL w="9525" cap="flat" cmpd="sng" algn="ctr">
                      <a:solidFill>
                        <a:schemeClr val="tx1"/>
                      </a:solidFill>
                      <a:prstDash val="solid"/>
                      <a:round/>
                      <a:headEnd type="none" w="med" len="med"/>
                      <a:tailEnd type="none" w="med" len="med"/>
                    </a:lnL>
                    <a:lnR w="9525" cap="flat" cmpd="sng" algn="ctr">
                      <a:solidFill>
                        <a:schemeClr val="tx2">
                          <a:lumMod val="75000"/>
                        </a:schemeClr>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270766">
                <a:tc>
                  <a:txBody>
                    <a:bodyPr/>
                    <a:lstStyle/>
                    <a:p>
                      <a:pPr marL="0" algn="l" defTabSz="914400" rtl="0" eaLnBrk="1" latinLnBrk="0" hangingPunct="1"/>
                      <a:endParaRPr kumimoji="1" lang="ja-JP" altLang="en-US" sz="100" kern="1200" dirty="0">
                        <a:solidFill>
                          <a:schemeClr val="tx2">
                            <a:lumMod val="75000"/>
                          </a:schemeClr>
                        </a:solidFill>
                        <a:latin typeface="+mn-lt"/>
                        <a:ea typeface="+mn-ea"/>
                        <a:cs typeface="+mn-cs"/>
                      </a:endParaRPr>
                    </a:p>
                  </a:txBody>
                  <a:tcPr marL="93750" marR="93750" marT="46875" marB="46875">
                    <a:lnL w="9525" cap="flat" cmpd="sng" algn="ctr">
                      <a:solidFill>
                        <a:schemeClr val="tx2">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gridSpan="2" vMerge="1">
                  <a:txBody>
                    <a:bodyPr/>
                    <a:lstStyle/>
                    <a:p>
                      <a:endParaRPr kumimoji="1" lang="ja-JP" altLang="en-US"/>
                    </a:p>
                  </a:txBody>
                  <a:tcP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hMerge="1" vMerge="1">
                  <a:txBody>
                    <a:bodyPr/>
                    <a:lstStyle/>
                    <a:p>
                      <a:endParaRPr kumimoji="1" lang="ja-JP" altLang="en-US"/>
                    </a:p>
                  </a:txBody>
                  <a:tcPr/>
                </a:tc>
                <a:tc vMerge="1">
                  <a:txBody>
                    <a:bodyPr/>
                    <a:lstStyle/>
                    <a:p>
                      <a:endParaRPr kumimoji="1" lang="ja-JP" altLang="en-US"/>
                    </a:p>
                  </a:txBody>
                  <a:tcPr>
                    <a:lnL w="28575" cap="flat" cmpd="sng" algn="ctr">
                      <a:no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lnTlToBr w="12700" cmpd="sng">
                      <a:noFill/>
                      <a:prstDash val="solid"/>
                    </a:lnTlToBr>
                    <a:lnBlToTr w="12700" cmpd="sng">
                      <a:noFill/>
                      <a:prstDash val="solid"/>
                    </a:lnBlToTr>
                  </a:tcPr>
                </a:tc>
                <a:tc gridSpan="2" vMerge="1">
                  <a:txBody>
                    <a:bodyPr/>
                    <a:lstStyle/>
                    <a:p>
                      <a:endParaRPr kumimoji="1" lang="ja-JP" altLang="en-US" sz="1200" dirty="0">
                        <a:solidFill>
                          <a:schemeClr val="tx2">
                            <a:lumMod val="75000"/>
                          </a:schemeClr>
                        </a:solidFill>
                      </a:endParaRPr>
                    </a:p>
                  </a:txBody>
                  <a:tcPr/>
                </a:tc>
                <a:tc hMerge="1"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1"/>
                  </a:ext>
                </a:extLst>
              </a:tr>
              <a:tr h="279690">
                <a:tc>
                  <a:txBody>
                    <a:bodyPr/>
                    <a:lstStyle/>
                    <a:p>
                      <a:pPr marL="0" algn="ctr" defTabSz="914400" rtl="0" eaLnBrk="1" latinLnBrk="0" hangingPunct="1"/>
                      <a:r>
                        <a:rPr kumimoji="1" lang="ja-JP" altLang="en-US" sz="1200" kern="1200" dirty="0">
                          <a:solidFill>
                            <a:schemeClr val="bg1"/>
                          </a:solidFill>
                          <a:latin typeface="+mn-lt"/>
                          <a:ea typeface="+mn-ea"/>
                          <a:cs typeface="+mn-cs"/>
                        </a:rPr>
                        <a:t>受講者氏名</a:t>
                      </a:r>
                    </a:p>
                  </a:txBody>
                  <a:tcPr marL="93750" marR="93750" marT="46875" marB="46875">
                    <a:lnL w="9525" cap="flat" cmpd="sng" algn="ctr">
                      <a:solidFill>
                        <a:schemeClr val="tx2">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solidFill>
                      <a:schemeClr val="tx2">
                        <a:lumMod val="75000"/>
                      </a:schemeClr>
                    </a:solidFill>
                  </a:tcPr>
                </a:tc>
                <a:tc rowSpan="2" gridSpan="2">
                  <a:txBody>
                    <a:bodyPr/>
                    <a:lstStyle/>
                    <a:p>
                      <a:pPr marL="0" algn="l" defTabSz="914400" rtl="0" eaLnBrk="1" latinLnBrk="0" hangingPunct="1"/>
                      <a:r>
                        <a:rPr kumimoji="1" lang="ja-JP" altLang="en-US" sz="900" kern="1200" dirty="0">
                          <a:solidFill>
                            <a:schemeClr val="tx2">
                              <a:lumMod val="75000"/>
                            </a:schemeClr>
                          </a:solidFill>
                          <a:latin typeface="+mn-ea"/>
                          <a:ea typeface="+mn-ea"/>
                          <a:cs typeface="+mn-cs"/>
                        </a:rPr>
                        <a:t>ふりがな</a:t>
                      </a:r>
                      <a:endParaRPr kumimoji="1" lang="ja-JP" altLang="en-US" sz="1200" kern="1200" dirty="0">
                        <a:solidFill>
                          <a:schemeClr val="tx2">
                            <a:lumMod val="75000"/>
                          </a:schemeClr>
                        </a:solidFill>
                        <a:latin typeface="+mn-ea"/>
                        <a:ea typeface="+mn-ea"/>
                        <a:cs typeface="+mn-cs"/>
                      </a:endParaRPr>
                    </a:p>
                  </a:txBody>
                  <a:tcPr marL="93750" marR="93750" marT="46875" marB="46875">
                    <a:lnL w="12700"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rowSpan="2">
                  <a:txBody>
                    <a:bodyPr/>
                    <a:lstStyle/>
                    <a:p>
                      <a:pPr marL="0" algn="l" defTabSz="914400" rtl="0" eaLnBrk="1" latinLnBrk="0" hangingPunct="1"/>
                      <a:r>
                        <a:rPr kumimoji="1" lang="ja-JP" altLang="en-US" sz="1000" kern="1200" dirty="0">
                          <a:solidFill>
                            <a:schemeClr val="tx2">
                              <a:lumMod val="75000"/>
                            </a:schemeClr>
                          </a:solidFill>
                          <a:latin typeface="+mn-ea"/>
                          <a:ea typeface="+mn-ea"/>
                          <a:cs typeface="+mn-cs"/>
                        </a:rPr>
                        <a:t>性別</a:t>
                      </a:r>
                      <a:endParaRPr kumimoji="1" lang="en-US" altLang="ja-JP" sz="1000" kern="1200" dirty="0">
                        <a:solidFill>
                          <a:schemeClr val="tx2">
                            <a:lumMod val="75000"/>
                          </a:schemeClr>
                        </a:solidFill>
                        <a:latin typeface="+mn-ea"/>
                        <a:ea typeface="+mn-ea"/>
                        <a:cs typeface="+mn-cs"/>
                      </a:endParaRPr>
                    </a:p>
                    <a:p>
                      <a:pPr marL="0" algn="l" defTabSz="914400" rtl="0" eaLnBrk="1" latinLnBrk="0" hangingPunct="1"/>
                      <a:r>
                        <a:rPr kumimoji="1" lang="ja-JP" altLang="en-US" sz="1200" kern="1200" dirty="0">
                          <a:solidFill>
                            <a:schemeClr val="tx2">
                              <a:lumMod val="75000"/>
                            </a:schemeClr>
                          </a:solidFill>
                          <a:latin typeface="+mn-ea"/>
                          <a:ea typeface="+mn-ea"/>
                          <a:cs typeface="+mn-cs"/>
                        </a:rPr>
                        <a:t>男・女</a:t>
                      </a:r>
                    </a:p>
                  </a:txBody>
                  <a:tcPr marL="93750" marR="93750" marT="46875" marB="46875">
                    <a:lnL w="28575"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lnTlToBr w="12700" cmpd="sng">
                      <a:noFill/>
                      <a:prstDash val="solid"/>
                    </a:lnTlToBr>
                    <a:lnBlToTr w="12700" cmpd="sng">
                      <a:noFill/>
                      <a:prstDash val="solid"/>
                    </a:lnBlToTr>
                  </a:tcPr>
                </a:tc>
                <a:tc rowSpan="2" gridSpan="2">
                  <a:txBody>
                    <a:bodyPr/>
                    <a:lstStyle/>
                    <a:p>
                      <a:pPr marL="0" algn="l" defTabSz="914400" rtl="0" eaLnBrk="1" latinLnBrk="0" hangingPunct="1"/>
                      <a:r>
                        <a:rPr kumimoji="1" lang="ja-JP" altLang="en-US" sz="900" kern="1200" dirty="0">
                          <a:solidFill>
                            <a:schemeClr val="tx2">
                              <a:lumMod val="75000"/>
                            </a:schemeClr>
                          </a:solidFill>
                          <a:latin typeface="+mn-ea"/>
                          <a:ea typeface="+mn-ea"/>
                          <a:cs typeface="+mn-cs"/>
                        </a:rPr>
                        <a:t>年齢</a:t>
                      </a:r>
                      <a:endParaRPr kumimoji="1" lang="en-US" altLang="ja-JP" sz="900" kern="1200" dirty="0">
                        <a:solidFill>
                          <a:schemeClr val="tx2">
                            <a:lumMod val="75000"/>
                          </a:schemeClr>
                        </a:solidFill>
                        <a:latin typeface="+mn-ea"/>
                        <a:ea typeface="+mn-ea"/>
                        <a:cs typeface="+mn-cs"/>
                      </a:endParaRPr>
                    </a:p>
                    <a:p>
                      <a:pPr marL="0" algn="l" defTabSz="914400" rtl="0" eaLnBrk="1" latinLnBrk="0" hangingPunct="1"/>
                      <a:r>
                        <a:rPr kumimoji="1" lang="ja-JP" altLang="en-US" sz="1200" kern="1200" dirty="0">
                          <a:solidFill>
                            <a:schemeClr val="tx2">
                              <a:lumMod val="75000"/>
                            </a:schemeClr>
                          </a:solidFill>
                          <a:latin typeface="+mn-ea"/>
                          <a:ea typeface="+mn-ea"/>
                          <a:cs typeface="+mn-cs"/>
                        </a:rPr>
                        <a:t>　　　　　　</a:t>
                      </a:r>
                      <a:r>
                        <a:rPr kumimoji="1" lang="ja-JP" altLang="en-US" sz="1400" kern="1200" dirty="0">
                          <a:solidFill>
                            <a:schemeClr val="tx2">
                              <a:lumMod val="75000"/>
                            </a:schemeClr>
                          </a:solidFill>
                          <a:latin typeface="+mn-ea"/>
                          <a:ea typeface="+mn-ea"/>
                          <a:cs typeface="+mn-cs"/>
                        </a:rPr>
                        <a:t>歳</a:t>
                      </a:r>
                      <a:endParaRPr kumimoji="1" lang="ja-JP" altLang="en-US" sz="1200" kern="1200" dirty="0">
                        <a:solidFill>
                          <a:schemeClr val="tx2">
                            <a:lumMod val="75000"/>
                          </a:schemeClr>
                        </a:solidFill>
                        <a:latin typeface="+mn-ea"/>
                        <a:ea typeface="+mn-ea"/>
                        <a:cs typeface="+mn-cs"/>
                      </a:endParaRPr>
                    </a:p>
                  </a:txBody>
                  <a:tcPr marL="93750" marR="93750" marT="46875" marB="46875">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rowSpan="2">
                  <a:txBody>
                    <a:bodyPr/>
                    <a:lstStyle/>
                    <a:p>
                      <a:pPr marL="0" algn="l" defTabSz="914400" rtl="0" eaLnBrk="1" latinLnBrk="0" hangingPunct="1"/>
                      <a:r>
                        <a:rPr kumimoji="1" lang="ja-JP" altLang="en-US" sz="1000" kern="1200" dirty="0">
                          <a:solidFill>
                            <a:schemeClr val="tx2">
                              <a:lumMod val="75000"/>
                            </a:schemeClr>
                          </a:solidFill>
                          <a:latin typeface="+mn-ea"/>
                          <a:ea typeface="+mn-ea"/>
                          <a:cs typeface="+mn-cs"/>
                        </a:rPr>
                        <a:t>　　　　　　　　□正社員</a:t>
                      </a:r>
                      <a:endParaRPr kumimoji="1" lang="en-US" altLang="ja-JP" sz="1000" kern="1200" dirty="0">
                        <a:solidFill>
                          <a:schemeClr val="tx2">
                            <a:lumMod val="75000"/>
                          </a:schemeClr>
                        </a:solidFill>
                        <a:latin typeface="+mn-ea"/>
                        <a:ea typeface="+mn-ea"/>
                        <a:cs typeface="+mn-cs"/>
                      </a:endParaRPr>
                    </a:p>
                    <a:p>
                      <a:pPr marL="0" algn="l" defTabSz="914400" rtl="0" eaLnBrk="1" latinLnBrk="0" hangingPunct="1"/>
                      <a:r>
                        <a:rPr kumimoji="1" lang="ja-JP" altLang="en-US" sz="1000" kern="1200" dirty="0">
                          <a:solidFill>
                            <a:schemeClr val="tx2">
                              <a:lumMod val="75000"/>
                            </a:schemeClr>
                          </a:solidFill>
                          <a:latin typeface="+mn-ea"/>
                          <a:ea typeface="+mn-ea"/>
                          <a:cs typeface="+mn-cs"/>
                        </a:rPr>
                        <a:t>　　　　　　　　□非正規雇用</a:t>
                      </a:r>
                      <a:endParaRPr kumimoji="1" lang="en-US" altLang="ja-JP" sz="1000" kern="1200" dirty="0">
                        <a:solidFill>
                          <a:schemeClr val="tx2">
                            <a:lumMod val="75000"/>
                          </a:schemeClr>
                        </a:solidFill>
                        <a:latin typeface="+mn-ea"/>
                        <a:ea typeface="+mn-ea"/>
                        <a:cs typeface="+mn-cs"/>
                      </a:endParaRPr>
                    </a:p>
                    <a:p>
                      <a:pPr marL="0" algn="l" defTabSz="914400" rtl="0" eaLnBrk="1" latinLnBrk="0" hangingPunct="1"/>
                      <a:r>
                        <a:rPr kumimoji="1" lang="ja-JP" altLang="en-US" sz="1000" kern="1200" dirty="0">
                          <a:solidFill>
                            <a:schemeClr val="tx2">
                              <a:lumMod val="75000"/>
                            </a:schemeClr>
                          </a:solidFill>
                          <a:latin typeface="+mn-ea"/>
                          <a:ea typeface="+mn-ea"/>
                          <a:cs typeface="+mn-cs"/>
                        </a:rPr>
                        <a:t>　　　　　　　　□その他</a:t>
                      </a:r>
                    </a:p>
                  </a:txBody>
                  <a:tcPr marL="93750" marR="93750" marT="46875" marB="46875">
                    <a:lnL w="9525" cap="flat" cmpd="sng" algn="ctr">
                      <a:solidFill>
                        <a:schemeClr val="tx1"/>
                      </a:solidFill>
                      <a:prstDash val="solid"/>
                      <a:round/>
                      <a:headEnd type="none" w="med" len="med"/>
                      <a:tailEnd type="none" w="med" len="med"/>
                    </a:lnL>
                    <a:lnR w="9525" cap="flat" cmpd="sng" algn="ctr">
                      <a:solidFill>
                        <a:schemeClr val="tx2">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270766">
                <a:tc>
                  <a:txBody>
                    <a:bodyPr/>
                    <a:lstStyle/>
                    <a:p>
                      <a:pPr marL="0" algn="l" defTabSz="914400" rtl="0" eaLnBrk="1" latinLnBrk="0" hangingPunct="1"/>
                      <a:endParaRPr kumimoji="1" lang="ja-JP" altLang="en-US" sz="100" kern="1200" dirty="0">
                        <a:solidFill>
                          <a:schemeClr val="tx2">
                            <a:lumMod val="75000"/>
                          </a:schemeClr>
                        </a:solidFill>
                        <a:latin typeface="+mn-lt"/>
                        <a:ea typeface="+mn-ea"/>
                        <a:cs typeface="+mn-cs"/>
                      </a:endParaRPr>
                    </a:p>
                  </a:txBody>
                  <a:tcPr marL="93750" marR="93750" marT="46875" marB="46875">
                    <a:lnL w="9525" cap="flat" cmpd="sng" algn="ctr">
                      <a:solidFill>
                        <a:schemeClr val="tx2">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gridSpan="2" vMerge="1">
                  <a:txBody>
                    <a:bodyPr/>
                    <a:lstStyle/>
                    <a:p>
                      <a:endParaRPr kumimoji="1" lang="ja-JP" altLang="en-US"/>
                    </a:p>
                  </a:txBody>
                  <a:tcP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tcPr>
                </a:tc>
                <a:tc hMerge="1" vMerge="1">
                  <a:txBody>
                    <a:bodyPr/>
                    <a:lstStyle/>
                    <a:p>
                      <a:endParaRPr kumimoji="1" lang="ja-JP" altLang="en-US"/>
                    </a:p>
                  </a:txBody>
                  <a:tcPr/>
                </a:tc>
                <a:tc vMerge="1">
                  <a:txBody>
                    <a:bodyPr/>
                    <a:lstStyle/>
                    <a:p>
                      <a:endParaRPr kumimoji="1" lang="ja-JP" altLang="en-US"/>
                    </a:p>
                  </a:txBody>
                  <a:tcPr>
                    <a:lnL w="28575" cap="flat" cmpd="sng" algn="ctr">
                      <a:no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12700" cap="flat" cmpd="sng" algn="ctr">
                      <a:solidFill>
                        <a:schemeClr val="tx2">
                          <a:lumMod val="75000"/>
                        </a:schemeClr>
                      </a:solidFill>
                      <a:prstDash val="solid"/>
                      <a:round/>
                      <a:headEnd type="none" w="med" len="med"/>
                      <a:tailEnd type="none" w="med" len="med"/>
                    </a:lnB>
                    <a:lnTlToBr w="12700" cmpd="sng">
                      <a:noFill/>
                      <a:prstDash val="solid"/>
                    </a:lnTlToBr>
                    <a:lnBlToTr w="12700" cmpd="sng">
                      <a:noFill/>
                      <a:prstDash val="solid"/>
                    </a:lnBlToTr>
                  </a:tcPr>
                </a:tc>
                <a:tc gridSpan="2" vMerge="1">
                  <a:txBody>
                    <a:bodyPr/>
                    <a:lstStyle/>
                    <a:p>
                      <a:endParaRPr kumimoji="1" lang="ja-JP" altLang="en-US" sz="1200" dirty="0">
                        <a:solidFill>
                          <a:schemeClr val="tx2">
                            <a:lumMod val="75000"/>
                          </a:schemeClr>
                        </a:solidFill>
                      </a:endParaRPr>
                    </a:p>
                  </a:txBody>
                  <a:tcPr/>
                </a:tc>
                <a:tc hMerge="1"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3"/>
                  </a:ext>
                </a:extLst>
              </a:tr>
              <a:tr h="582732">
                <a:tc>
                  <a:txBody>
                    <a:bodyPr/>
                    <a:lstStyle/>
                    <a:p>
                      <a:pPr marL="0" algn="ctr" defTabSz="914400" rtl="0" eaLnBrk="1" latinLnBrk="0" hangingPunct="1"/>
                      <a:endParaRPr kumimoji="1" lang="ja-JP" altLang="en-US" sz="1200" kern="1200" dirty="0">
                        <a:solidFill>
                          <a:schemeClr val="bg1"/>
                        </a:solidFill>
                        <a:latin typeface="+mn-lt"/>
                        <a:ea typeface="+mn-ea"/>
                        <a:cs typeface="+mn-cs"/>
                      </a:endParaRPr>
                    </a:p>
                  </a:txBody>
                  <a:tcPr marL="93750" marR="93750" marT="46875" marB="46875">
                    <a:lnL w="9525" cap="flat" cmpd="sng" algn="ctr">
                      <a:solidFill>
                        <a:schemeClr val="tx2">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9525" cap="flat" cmpd="sng" algn="ctr">
                      <a:solidFill>
                        <a:schemeClr val="tx2">
                          <a:lumMod val="75000"/>
                        </a:schemeClr>
                      </a:solidFill>
                      <a:prstDash val="solid"/>
                      <a:round/>
                      <a:headEnd type="none" w="med" len="med"/>
                      <a:tailEnd type="none" w="med" len="med"/>
                    </a:lnB>
                    <a:noFill/>
                  </a:tcPr>
                </a:tc>
                <a:tc gridSpan="2">
                  <a:txBody>
                    <a:bodyPr/>
                    <a:lstStyle/>
                    <a:p>
                      <a:pPr marL="0" algn="l" defTabSz="914400" rtl="0" eaLnBrk="1" latinLnBrk="0" hangingPunct="1"/>
                      <a:endParaRPr kumimoji="1" lang="ja-JP" altLang="en-US" sz="1200" kern="1200" dirty="0">
                        <a:solidFill>
                          <a:schemeClr val="tx2">
                            <a:lumMod val="75000"/>
                          </a:schemeClr>
                        </a:solidFill>
                        <a:latin typeface="+mn-ea"/>
                        <a:ea typeface="+mn-ea"/>
                        <a:cs typeface="+mn-cs"/>
                      </a:endParaRPr>
                    </a:p>
                  </a:txBody>
                  <a:tcPr marL="93750" marR="93750" marT="46875" marB="46875">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2">
                          <a:lumMod val="75000"/>
                        </a:schemeClr>
                      </a:solidFill>
                      <a:prstDash val="solid"/>
                      <a:round/>
                      <a:headEnd type="none" w="med" len="med"/>
                      <a:tailEnd type="none" w="med" len="med"/>
                    </a:lnB>
                  </a:tcPr>
                </a:tc>
                <a:tc hMerge="1">
                  <a:txBody>
                    <a:bodyPr/>
                    <a:lstStyle/>
                    <a:p>
                      <a:endParaRPr kumimoji="1" lang="ja-JP" altLang="en-US"/>
                    </a:p>
                  </a:txBody>
                  <a:tcPr/>
                </a:tc>
                <a:tc gridSpan="4">
                  <a:txBody>
                    <a:bodyPr/>
                    <a:lstStyle/>
                    <a:p>
                      <a:pPr marL="0" algn="l" defTabSz="914400" rtl="0" eaLnBrk="1" latinLnBrk="0" hangingPunct="1"/>
                      <a:endParaRPr kumimoji="1" lang="ja-JP" altLang="en-US" sz="1200" b="0" i="0" u="none" strike="noStrike" kern="1200" cap="none" spc="0" normalizeH="0" baseline="0" noProof="0" dirty="0">
                        <a:ln>
                          <a:noFill/>
                        </a:ln>
                        <a:solidFill>
                          <a:srgbClr val="1F497D">
                            <a:lumMod val="75000"/>
                          </a:srgbClr>
                        </a:solidFill>
                        <a:effectLst/>
                        <a:uLnTx/>
                        <a:uFillTx/>
                        <a:latin typeface="ＭＳ Ｐゴシック"/>
                        <a:ea typeface="+mn-ea"/>
                        <a:cs typeface="+mn-cs"/>
                      </a:endParaRPr>
                    </a:p>
                  </a:txBody>
                  <a:tcPr marL="93750" marR="93750" marT="46875" marB="46875" anchor="ctr">
                    <a:lnL w="12700" cap="flat" cmpd="sng" algn="ctr">
                      <a:noFill/>
                      <a:prstDash val="solid"/>
                      <a:round/>
                      <a:headEnd type="none" w="med" len="med"/>
                      <a:tailEnd type="none" w="med" len="med"/>
                    </a:lnL>
                    <a:lnR w="9525" cap="flat" cmpd="sng" algn="ctr">
                      <a:solidFill>
                        <a:schemeClr val="tx2">
                          <a:lumMod val="75000"/>
                        </a:schemeClr>
                      </a:solidFill>
                      <a:prstDash val="solid"/>
                      <a:round/>
                      <a:headEnd type="none" w="med" len="med"/>
                      <a:tailEnd type="none" w="med" len="med"/>
                    </a:lnR>
                    <a:lnT w="12700" cap="flat" cmpd="sng" algn="ctr">
                      <a:solidFill>
                        <a:schemeClr val="tx2">
                          <a:lumMod val="75000"/>
                        </a:schemeClr>
                      </a:solidFill>
                      <a:prstDash val="solid"/>
                      <a:round/>
                      <a:headEnd type="none" w="med" len="med"/>
                      <a:tailEnd type="none" w="med" len="med"/>
                    </a:lnT>
                    <a:lnB w="9525" cap="flat" cmpd="sng" algn="ctr">
                      <a:solidFill>
                        <a:schemeClr val="tx2">
                          <a:lumMod val="75000"/>
                        </a:schemeClr>
                      </a:solidFill>
                      <a:prstDash val="solid"/>
                      <a:round/>
                      <a:headEnd type="none" w="med" len="med"/>
                      <a:tailEnd type="none" w="med" len="med"/>
                    </a:lnB>
                  </a:tcPr>
                </a:tc>
                <a:tc hMerge="1">
                  <a:txBody>
                    <a:bodyPr/>
                    <a:lstStyle/>
                    <a:p>
                      <a:endParaRPr kumimoji="1" lang="ja-JP" altLang="en-US" sz="1200" dirty="0">
                        <a:solidFill>
                          <a:schemeClr val="tx2">
                            <a:lumMod val="75000"/>
                          </a:schemeClr>
                        </a:solidFill>
                      </a:endParaRPr>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6"/>
                  </a:ext>
                </a:extLst>
              </a:tr>
            </a:tbl>
          </a:graphicData>
        </a:graphic>
      </p:graphicFrame>
      <p:sp>
        <p:nvSpPr>
          <p:cNvPr id="12" name="テキスト ボックス 11"/>
          <p:cNvSpPr txBox="1"/>
          <p:nvPr/>
        </p:nvSpPr>
        <p:spPr>
          <a:xfrm>
            <a:off x="352372" y="6533286"/>
            <a:ext cx="3579185" cy="1387367"/>
          </a:xfrm>
          <a:prstGeom prst="rect">
            <a:avLst/>
          </a:prstGeom>
          <a:noFill/>
        </p:spPr>
        <p:txBody>
          <a:bodyPr wrap="square" rtlCol="0">
            <a:spAutoFit/>
          </a:bodyPr>
          <a:lstStyle/>
          <a:p>
            <a:pPr defTabSz="937452"/>
            <a:r>
              <a:rPr lang="ja-JP" altLang="en-US" sz="1437" b="1" dirty="0">
                <a:solidFill>
                  <a:prstClr val="black"/>
                </a:solidFill>
              </a:rPr>
              <a:t>〇申込方法</a:t>
            </a:r>
            <a:endParaRPr lang="en-US" altLang="ja-JP" sz="1437" b="1" dirty="0">
              <a:solidFill>
                <a:prstClr val="black"/>
              </a:solidFill>
            </a:endParaRPr>
          </a:p>
          <a:p>
            <a:pPr marL="72000" defTabSz="937452"/>
            <a:r>
              <a:rPr lang="ja-JP" altLang="en-US" sz="1437" b="1" dirty="0">
                <a:solidFill>
                  <a:prstClr val="black"/>
                </a:solidFill>
              </a:rPr>
              <a:t>　</a:t>
            </a:r>
            <a:r>
              <a:rPr lang="ja-JP" altLang="en-US" sz="1437" b="1" dirty="0">
                <a:solidFill>
                  <a:prstClr val="black"/>
                </a:solidFill>
                <a:latin typeface="ＭＳ ゴシック" panose="020B0609070205080204" pitchFamily="49" charset="-128"/>
                <a:ea typeface="ＭＳ ゴシック" panose="020B0609070205080204" pitchFamily="49" charset="-128"/>
              </a:rPr>
              <a:t> </a:t>
            </a:r>
            <a:r>
              <a:rPr lang="ja-JP" altLang="en-US" sz="920" dirty="0">
                <a:solidFill>
                  <a:prstClr val="black"/>
                </a:solidFill>
                <a:latin typeface="ＭＳ ゴシック" panose="020B0609070205080204" pitchFamily="49" charset="-128"/>
                <a:ea typeface="ＭＳ ゴシック" panose="020B0609070205080204" pitchFamily="49" charset="-128"/>
              </a:rPr>
              <a:t>この申込書をＦＡＸしてください。</a:t>
            </a:r>
            <a:endParaRPr lang="en-US" altLang="ja-JP" sz="920" dirty="0">
              <a:solidFill>
                <a:prstClr val="black"/>
              </a:solidFill>
              <a:latin typeface="ＭＳ ゴシック" panose="020B0609070205080204" pitchFamily="49" charset="-128"/>
              <a:ea typeface="ＭＳ ゴシック" panose="020B0609070205080204" pitchFamily="49" charset="-128"/>
            </a:endParaRPr>
          </a:p>
          <a:p>
            <a:pPr marL="72000" defTabSz="937452"/>
            <a:r>
              <a:rPr lang="en-US" altLang="ja-JP" sz="1230" dirty="0">
                <a:solidFill>
                  <a:prstClr val="black"/>
                </a:solidFill>
                <a:latin typeface="メイリオ" panose="020B0604030504040204" pitchFamily="50" charset="-128"/>
                <a:ea typeface="メイリオ" panose="020B0604030504040204" pitchFamily="50" charset="-128"/>
              </a:rPr>
              <a:t> </a:t>
            </a:r>
            <a:r>
              <a:rPr lang="ja-JP" altLang="en-US" sz="1230" dirty="0">
                <a:solidFill>
                  <a:prstClr val="black"/>
                </a:solidFill>
                <a:latin typeface="メイリオ" panose="020B0604030504040204" pitchFamily="50" charset="-128"/>
                <a:ea typeface="メイリオ" panose="020B0604030504040204" pitchFamily="50" charset="-128"/>
              </a:rPr>
              <a:t>　</a:t>
            </a:r>
            <a:r>
              <a:rPr lang="ja-JP" altLang="en-US" sz="920" dirty="0">
                <a:solidFill>
                  <a:prstClr val="black"/>
                </a:solidFill>
                <a:latin typeface="ＭＳ ゴシック" panose="020B0609070205080204" pitchFamily="49" charset="-128"/>
                <a:ea typeface="ＭＳ ゴシック" panose="020B0609070205080204" pitchFamily="49" charset="-128"/>
              </a:rPr>
              <a:t>（受理後、当センターより確認のご連絡をいたします。）</a:t>
            </a:r>
            <a:endParaRPr lang="en-US" altLang="ja-JP" sz="920" dirty="0">
              <a:solidFill>
                <a:prstClr val="black"/>
              </a:solidFill>
              <a:latin typeface="ＭＳ ゴシック" panose="020B0609070205080204" pitchFamily="49" charset="-128"/>
              <a:ea typeface="ＭＳ ゴシック" panose="020B0609070205080204" pitchFamily="49" charset="-128"/>
            </a:endParaRPr>
          </a:p>
          <a:p>
            <a:pPr defTabSz="937452"/>
            <a:r>
              <a:rPr lang="ja-JP" altLang="en-US" sz="1437" b="1" dirty="0">
                <a:solidFill>
                  <a:prstClr val="black"/>
                </a:solidFill>
              </a:rPr>
              <a:t>〇注意事項</a:t>
            </a:r>
            <a:endParaRPr lang="en-US" altLang="ja-JP" sz="1437" b="1" dirty="0">
              <a:solidFill>
                <a:prstClr val="black"/>
              </a:solidFill>
            </a:endParaRPr>
          </a:p>
          <a:p>
            <a:pPr defTabSz="937452"/>
            <a:r>
              <a:rPr lang="en-US" altLang="ja-JP" sz="1437" b="1" dirty="0">
                <a:solidFill>
                  <a:prstClr val="black"/>
                </a:solidFill>
              </a:rPr>
              <a:t>  </a:t>
            </a:r>
          </a:p>
          <a:p>
            <a:pPr defTabSz="937452"/>
            <a:endParaRPr lang="ja-JP" altLang="en-US" sz="1437" b="1" dirty="0">
              <a:solidFill>
                <a:prstClr val="black"/>
              </a:solidFill>
            </a:endParaRPr>
          </a:p>
        </p:txBody>
      </p:sp>
      <p:sp>
        <p:nvSpPr>
          <p:cNvPr id="4" name="正方形/長方形 3"/>
          <p:cNvSpPr/>
          <p:nvPr/>
        </p:nvSpPr>
        <p:spPr>
          <a:xfrm>
            <a:off x="414433" y="5590294"/>
            <a:ext cx="7220941" cy="565539"/>
          </a:xfrm>
          <a:prstGeom prst="rect">
            <a:avLst/>
          </a:prstGeom>
        </p:spPr>
        <p:txBody>
          <a:bodyPr wrap="square">
            <a:spAutoFit/>
          </a:bodyPr>
          <a:lstStyle/>
          <a:p>
            <a:pPr defTabSz="937452">
              <a:defRPr/>
            </a:pPr>
            <a:r>
              <a:rPr lang="en-US" altLang="ja-JP" sz="1025" kern="0" dirty="0">
                <a:solidFill>
                  <a:srgbClr val="212745">
                    <a:lumMod val="75000"/>
                  </a:srgbClr>
                </a:solidFill>
                <a:latin typeface="ＭＳ Ｐゴシック" panose="020B0600070205080204" pitchFamily="50" charset="-128"/>
              </a:rPr>
              <a:t>【</a:t>
            </a:r>
            <a:r>
              <a:rPr lang="ja-JP" altLang="en-US" sz="1025" kern="0" dirty="0">
                <a:solidFill>
                  <a:srgbClr val="212745">
                    <a:lumMod val="75000"/>
                  </a:srgbClr>
                </a:solidFill>
                <a:latin typeface="ＭＳ Ｐゴシック" panose="020B0600070205080204" pitchFamily="50" charset="-128"/>
              </a:rPr>
              <a:t>この訓練の情報をお知りになった経緯</a:t>
            </a:r>
            <a:r>
              <a:rPr lang="en-US" altLang="ja-JP" sz="1025" kern="0" dirty="0">
                <a:solidFill>
                  <a:srgbClr val="212745">
                    <a:lumMod val="75000"/>
                  </a:srgbClr>
                </a:solidFill>
                <a:latin typeface="ＭＳ Ｐゴシック" panose="020B0600070205080204" pitchFamily="50" charset="-128"/>
              </a:rPr>
              <a:t>】</a:t>
            </a:r>
          </a:p>
          <a:p>
            <a:pPr defTabSz="937452">
              <a:defRPr/>
            </a:pPr>
            <a:r>
              <a:rPr lang="ja-JP" altLang="en-US" sz="1025" kern="0" dirty="0">
                <a:solidFill>
                  <a:srgbClr val="212745">
                    <a:lumMod val="75000"/>
                  </a:srgbClr>
                </a:solidFill>
                <a:latin typeface="ＭＳ Ｐゴシック" panose="020B0600070205080204" pitchFamily="50" charset="-128"/>
              </a:rPr>
              <a:t>　　□紀州有田商工会議所からの案内を見た</a:t>
            </a:r>
            <a:r>
              <a:rPr lang="ja-JP" altLang="en-US" sz="819" kern="0" dirty="0">
                <a:solidFill>
                  <a:srgbClr val="212745">
                    <a:lumMod val="75000"/>
                  </a:srgbClr>
                </a:solidFill>
                <a:latin typeface="ＭＳ Ｐゴシック" panose="020B0600070205080204" pitchFamily="50" charset="-128"/>
              </a:rPr>
              <a:t>　　　　　　　　　　　　　　　　　　</a:t>
            </a:r>
            <a:r>
              <a:rPr lang="ja-JP" altLang="en-US" sz="1025" kern="0" dirty="0">
                <a:solidFill>
                  <a:srgbClr val="212745">
                    <a:lumMod val="75000"/>
                  </a:srgbClr>
                </a:solidFill>
                <a:latin typeface="ＭＳ Ｐゴシック" panose="020B0600070205080204" pitchFamily="50" charset="-128"/>
              </a:rPr>
              <a:t>□その他  </a:t>
            </a:r>
            <a:r>
              <a:rPr lang="en-US" altLang="ja-JP" sz="1025" kern="0" dirty="0">
                <a:solidFill>
                  <a:srgbClr val="212745">
                    <a:lumMod val="75000"/>
                  </a:srgbClr>
                </a:solidFill>
                <a:latin typeface="ＭＳ Ｐゴシック" panose="020B0600070205080204" pitchFamily="50" charset="-128"/>
              </a:rPr>
              <a:t>(</a:t>
            </a:r>
            <a:r>
              <a:rPr lang="ja-JP" altLang="en-US" sz="1025" kern="0" dirty="0">
                <a:solidFill>
                  <a:srgbClr val="212745">
                    <a:lumMod val="75000"/>
                  </a:srgbClr>
                </a:solidFill>
                <a:latin typeface="ＭＳ Ｐゴシック" panose="020B0600070205080204" pitchFamily="50" charset="-128"/>
              </a:rPr>
              <a:t>具体的に　　　　　　　　　　　　　　　　　　　　　　）</a:t>
            </a:r>
            <a:endParaRPr lang="en-US" altLang="ja-JP" sz="1025" kern="0" dirty="0">
              <a:solidFill>
                <a:srgbClr val="212745">
                  <a:lumMod val="75000"/>
                </a:srgbClr>
              </a:solidFill>
              <a:latin typeface="ＭＳ Ｐゴシック" panose="020B0600070205080204" pitchFamily="50" charset="-128"/>
            </a:endParaRPr>
          </a:p>
          <a:p>
            <a:pPr defTabSz="937452">
              <a:defRPr/>
            </a:pPr>
            <a:r>
              <a:rPr lang="ja-JP" altLang="en-US" sz="1025" kern="0" dirty="0">
                <a:solidFill>
                  <a:srgbClr val="212745">
                    <a:lumMod val="75000"/>
                  </a:srgbClr>
                </a:solidFill>
                <a:latin typeface="ＭＳ Ｐゴシック" panose="020B0600070205080204" pitchFamily="50" charset="-128"/>
              </a:rPr>
              <a:t>　　　　　　　　　 　　　　　　　  　</a:t>
            </a:r>
            <a:endParaRPr lang="ja-JP" altLang="en-US" sz="1847" kern="0" dirty="0">
              <a:solidFill>
                <a:srgbClr val="212745">
                  <a:lumMod val="75000"/>
                </a:srgbClr>
              </a:solidFill>
            </a:endParaRPr>
          </a:p>
        </p:txBody>
      </p:sp>
      <p:sp>
        <p:nvSpPr>
          <p:cNvPr id="13" name="Rectangle 24"/>
          <p:cNvSpPr>
            <a:spLocks noChangeArrowheads="1"/>
          </p:cNvSpPr>
          <p:nvPr/>
        </p:nvSpPr>
        <p:spPr bwMode="auto">
          <a:xfrm>
            <a:off x="5628103" y="4086837"/>
            <a:ext cx="613599" cy="252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715366"/>
            <a:r>
              <a:rPr lang="ja-JP" altLang="en-US" sz="819" dirty="0">
                <a:solidFill>
                  <a:srgbClr val="1F497D">
                    <a:lumMod val="75000"/>
                  </a:srgbClr>
                </a:solidFill>
                <a:latin typeface="メイリオ" panose="020B0604030504040204" pitchFamily="50" charset="-128"/>
                <a:ea typeface="メイリオ" panose="020B0604030504040204" pitchFamily="50" charset="-128"/>
              </a:rPr>
              <a:t> </a:t>
            </a:r>
            <a:r>
              <a:rPr lang="ja-JP" altLang="en-US" sz="819" dirty="0">
                <a:solidFill>
                  <a:srgbClr val="44546A">
                    <a:lumMod val="75000"/>
                  </a:srgbClr>
                </a:solidFill>
                <a:latin typeface="メイリオ" panose="020B0604030504040204" pitchFamily="50" charset="-128"/>
                <a:ea typeface="メイリオ" panose="020B0604030504040204" pitchFamily="50" charset="-128"/>
              </a:rPr>
              <a:t>就業状況</a:t>
            </a:r>
            <a:endParaRPr lang="en-US" altLang="ja-JP" sz="718" dirty="0">
              <a:solidFill>
                <a:srgbClr val="44546A">
                  <a:lumMod val="75000"/>
                </a:srgbClr>
              </a:solidFill>
              <a:latin typeface="メイリオ" panose="020B0604030504040204" pitchFamily="50" charset="-128"/>
              <a:ea typeface="メイリオ" panose="020B0604030504040204" pitchFamily="50" charset="-128"/>
            </a:endParaRPr>
          </a:p>
          <a:p>
            <a:pPr defTabSz="715366"/>
            <a:r>
              <a:rPr lang="ja-JP" altLang="en-US" sz="819" dirty="0">
                <a:solidFill>
                  <a:srgbClr val="44546A">
                    <a:lumMod val="75000"/>
                  </a:srgbClr>
                </a:solidFill>
                <a:latin typeface="メイリオ" panose="020B0604030504040204" pitchFamily="50" charset="-128"/>
                <a:ea typeface="メイリオ" panose="020B0604030504040204" pitchFamily="50" charset="-128"/>
              </a:rPr>
              <a:t>（該当に✔）</a:t>
            </a:r>
            <a:endParaRPr lang="ja-JP" altLang="ja-JP" sz="1641" dirty="0">
              <a:solidFill>
                <a:srgbClr val="44546A">
                  <a:lumMod val="75000"/>
                </a:srgbClr>
              </a:solidFill>
              <a:latin typeface="メイリオ" panose="020B0604030504040204" pitchFamily="50" charset="-128"/>
              <a:ea typeface="メイリオ" panose="020B0604030504040204" pitchFamily="50" charset="-128"/>
            </a:endParaRPr>
          </a:p>
        </p:txBody>
      </p:sp>
      <p:sp>
        <p:nvSpPr>
          <p:cNvPr id="16" name="Rectangle 24"/>
          <p:cNvSpPr>
            <a:spLocks noChangeArrowheads="1"/>
          </p:cNvSpPr>
          <p:nvPr/>
        </p:nvSpPr>
        <p:spPr bwMode="auto">
          <a:xfrm>
            <a:off x="5632391" y="4633259"/>
            <a:ext cx="1144334" cy="252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715366"/>
            <a:r>
              <a:rPr lang="ja-JP" altLang="en-US" sz="819" dirty="0">
                <a:solidFill>
                  <a:srgbClr val="44546A">
                    <a:lumMod val="75000"/>
                  </a:srgbClr>
                </a:solidFill>
                <a:latin typeface="メイリオ" panose="020B0604030504040204" pitchFamily="50" charset="-128"/>
                <a:ea typeface="メイリオ" panose="020B0604030504040204" pitchFamily="50" charset="-128"/>
              </a:rPr>
              <a:t>就業状況</a:t>
            </a:r>
            <a:endParaRPr lang="en-US" altLang="ja-JP" sz="718" dirty="0">
              <a:solidFill>
                <a:srgbClr val="44546A">
                  <a:lumMod val="75000"/>
                </a:srgbClr>
              </a:solidFill>
              <a:latin typeface="メイリオ" panose="020B0604030504040204" pitchFamily="50" charset="-128"/>
              <a:ea typeface="メイリオ" panose="020B0604030504040204" pitchFamily="50" charset="-128"/>
            </a:endParaRPr>
          </a:p>
          <a:p>
            <a:pPr defTabSz="715366"/>
            <a:r>
              <a:rPr lang="ja-JP" altLang="en-US" sz="819" dirty="0">
                <a:solidFill>
                  <a:srgbClr val="44546A">
                    <a:lumMod val="75000"/>
                  </a:srgbClr>
                </a:solidFill>
                <a:latin typeface="メイリオ" panose="020B0604030504040204" pitchFamily="50" charset="-128"/>
                <a:ea typeface="メイリオ" panose="020B0604030504040204" pitchFamily="50" charset="-128"/>
              </a:rPr>
              <a:t>（該当に✔）</a:t>
            </a:r>
            <a:endParaRPr lang="ja-JP" altLang="ja-JP" sz="1641" dirty="0">
              <a:solidFill>
                <a:srgbClr val="44546A">
                  <a:lumMod val="75000"/>
                </a:srgbClr>
              </a:solidFill>
              <a:latin typeface="メイリオ" panose="020B0604030504040204" pitchFamily="50" charset="-128"/>
              <a:ea typeface="メイリオ" panose="020B0604030504040204" pitchFamily="50" charset="-128"/>
            </a:endParaRPr>
          </a:p>
        </p:txBody>
      </p:sp>
      <p:sp>
        <p:nvSpPr>
          <p:cNvPr id="19" name="Rectangle 24"/>
          <p:cNvSpPr>
            <a:spLocks noChangeArrowheads="1"/>
          </p:cNvSpPr>
          <p:nvPr/>
        </p:nvSpPr>
        <p:spPr bwMode="auto">
          <a:xfrm>
            <a:off x="5628103" y="5181953"/>
            <a:ext cx="1144334" cy="252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715366"/>
            <a:r>
              <a:rPr lang="ja-JP" altLang="en-US" sz="819" dirty="0">
                <a:solidFill>
                  <a:srgbClr val="44546A">
                    <a:lumMod val="75000"/>
                  </a:srgbClr>
                </a:solidFill>
                <a:latin typeface="メイリオ" panose="020B0604030504040204" pitchFamily="50" charset="-128"/>
                <a:ea typeface="メイリオ" panose="020B0604030504040204" pitchFamily="50" charset="-128"/>
              </a:rPr>
              <a:t>就業状況</a:t>
            </a:r>
            <a:endParaRPr lang="en-US" altLang="ja-JP" sz="718" dirty="0">
              <a:solidFill>
                <a:srgbClr val="44546A">
                  <a:lumMod val="75000"/>
                </a:srgbClr>
              </a:solidFill>
              <a:latin typeface="メイリオ" panose="020B0604030504040204" pitchFamily="50" charset="-128"/>
              <a:ea typeface="メイリオ" panose="020B0604030504040204" pitchFamily="50" charset="-128"/>
            </a:endParaRPr>
          </a:p>
          <a:p>
            <a:pPr defTabSz="715366"/>
            <a:r>
              <a:rPr lang="ja-JP" altLang="en-US" sz="819" dirty="0">
                <a:solidFill>
                  <a:srgbClr val="44546A">
                    <a:lumMod val="75000"/>
                  </a:srgbClr>
                </a:solidFill>
                <a:latin typeface="メイリオ" panose="020B0604030504040204" pitchFamily="50" charset="-128"/>
                <a:ea typeface="メイリオ" panose="020B0604030504040204" pitchFamily="50" charset="-128"/>
              </a:rPr>
              <a:t>（該当に✔）</a:t>
            </a:r>
            <a:endParaRPr lang="ja-JP" altLang="ja-JP" sz="1641" dirty="0">
              <a:solidFill>
                <a:srgbClr val="44546A">
                  <a:lumMod val="75000"/>
                </a:srgbClr>
              </a:solidFill>
              <a:latin typeface="メイリオ" panose="020B0604030504040204" pitchFamily="50" charset="-128"/>
              <a:ea typeface="メイリオ" panose="020B0604030504040204" pitchFamily="50" charset="-128"/>
            </a:endParaRPr>
          </a:p>
        </p:txBody>
      </p:sp>
      <p:sp>
        <p:nvSpPr>
          <p:cNvPr id="7" name="正方形/長方形 6"/>
          <p:cNvSpPr/>
          <p:nvPr/>
        </p:nvSpPr>
        <p:spPr>
          <a:xfrm>
            <a:off x="3248082" y="408144"/>
            <a:ext cx="1413027" cy="332627"/>
          </a:xfrm>
          <a:prstGeom prst="rect">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68725"/>
            <a:r>
              <a:rPr lang="ja-JP" altLang="en-US" sz="1847" b="1" dirty="0">
                <a:solidFill>
                  <a:prstClr val="white"/>
                </a:solidFill>
              </a:rPr>
              <a:t>受講申込書</a:t>
            </a:r>
          </a:p>
        </p:txBody>
      </p:sp>
      <p:sp>
        <p:nvSpPr>
          <p:cNvPr id="8" name="正方形/長方形 7"/>
          <p:cNvSpPr/>
          <p:nvPr/>
        </p:nvSpPr>
        <p:spPr>
          <a:xfrm>
            <a:off x="3871575" y="6252167"/>
            <a:ext cx="1455848" cy="313484"/>
          </a:xfrm>
          <a:prstGeom prst="rect">
            <a:avLst/>
          </a:prstGeom>
        </p:spPr>
        <p:txBody>
          <a:bodyPr wrap="none">
            <a:spAutoFit/>
          </a:bodyPr>
          <a:lstStyle/>
          <a:p>
            <a:pPr defTabSz="468725"/>
            <a:r>
              <a:rPr lang="ja-JP" altLang="en-US" sz="1437" b="1" dirty="0">
                <a:solidFill>
                  <a:prstClr val="black"/>
                </a:solidFill>
              </a:rPr>
              <a:t>〇会場のご案内</a:t>
            </a:r>
            <a:endParaRPr lang="en-US" altLang="ja-JP" sz="1437" b="1" dirty="0">
              <a:solidFill>
                <a:prstClr val="black"/>
              </a:solidFill>
            </a:endParaRPr>
          </a:p>
        </p:txBody>
      </p:sp>
      <p:sp>
        <p:nvSpPr>
          <p:cNvPr id="20" name="object 8"/>
          <p:cNvSpPr txBox="1"/>
          <p:nvPr/>
        </p:nvSpPr>
        <p:spPr>
          <a:xfrm>
            <a:off x="3943350" y="9156795"/>
            <a:ext cx="3558903" cy="507831"/>
          </a:xfrm>
          <a:prstGeom prst="rect">
            <a:avLst/>
          </a:prstGeom>
        </p:spPr>
        <p:txBody>
          <a:bodyPr vert="horz" wrap="square" lIns="0" tIns="0" rIns="0" bIns="0" rtlCol="0">
            <a:spAutoFit/>
          </a:bodyPr>
          <a:lstStyle/>
          <a:p>
            <a:pPr marL="12700">
              <a:lnSpc>
                <a:spcPct val="100000"/>
              </a:lnSpc>
            </a:pPr>
            <a:r>
              <a:rPr lang="ja-JP" altLang="en-US" sz="1600" b="1" spc="-10" dirty="0">
                <a:latin typeface="メイリオ" panose="020B0604030504040204" pitchFamily="50" charset="-128"/>
                <a:ea typeface="メイリオ" panose="020B0604030504040204" pitchFamily="50" charset="-128"/>
                <a:cs typeface="DFM秀英横太明朝BJ-P"/>
              </a:rPr>
              <a:t>紀州有田商工会議所</a:t>
            </a:r>
            <a:r>
              <a:rPr sz="1600" b="1" spc="10" dirty="0">
                <a:latin typeface="メイリオ" panose="020B0604030504040204" pitchFamily="50" charset="-128"/>
                <a:ea typeface="メイリオ" panose="020B0604030504040204" pitchFamily="50" charset="-128"/>
                <a:cs typeface="DFM秀英横太明朝BJ-P"/>
              </a:rPr>
              <a:t>（</a:t>
            </a:r>
            <a:r>
              <a:rPr lang="ja-JP" altLang="en-US" sz="1600" b="1" spc="10" dirty="0">
                <a:latin typeface="メイリオ" panose="020B0604030504040204" pitchFamily="50" charset="-128"/>
                <a:ea typeface="メイリオ" panose="020B0604030504040204" pitchFamily="50" charset="-128"/>
                <a:cs typeface="DFM秀英横太明朝BJ-P"/>
              </a:rPr>
              <a:t>６階大ホール</a:t>
            </a:r>
            <a:r>
              <a:rPr sz="1600" b="1" spc="30" dirty="0">
                <a:latin typeface="メイリオ" panose="020B0604030504040204" pitchFamily="50" charset="-128"/>
                <a:ea typeface="メイリオ" panose="020B0604030504040204" pitchFamily="50" charset="-128"/>
                <a:cs typeface="DFM秀英横太明朝BJ-P"/>
              </a:rPr>
              <a:t>）</a:t>
            </a:r>
            <a:endParaRPr sz="1600" dirty="0">
              <a:latin typeface="メイリオ" panose="020B0604030504040204" pitchFamily="50" charset="-128"/>
              <a:ea typeface="メイリオ" panose="020B0604030504040204" pitchFamily="50" charset="-128"/>
              <a:cs typeface="DFM秀英横太明朝BJ-P"/>
            </a:endParaRPr>
          </a:p>
          <a:p>
            <a:pPr marL="36195">
              <a:lnSpc>
                <a:spcPct val="100000"/>
              </a:lnSpc>
              <a:spcBef>
                <a:spcPts val="615"/>
              </a:spcBef>
            </a:pPr>
            <a:r>
              <a:rPr sz="1200" b="1" spc="75" dirty="0">
                <a:latin typeface="メイリオ" panose="020B0604030504040204" pitchFamily="50" charset="-128"/>
                <a:ea typeface="メイリオ" panose="020B0604030504040204" pitchFamily="50" charset="-128"/>
                <a:cs typeface="DFM秀英横太明朝BJ-P"/>
              </a:rPr>
              <a:t>（</a:t>
            </a:r>
            <a:r>
              <a:rPr sz="1200" b="1" spc="15" dirty="0" err="1">
                <a:latin typeface="メイリオ" panose="020B0604030504040204" pitchFamily="50" charset="-128"/>
                <a:ea typeface="メイリオ" panose="020B0604030504040204" pitchFamily="50" charset="-128"/>
                <a:cs typeface="DFM秀英横太明朝BJ-P"/>
              </a:rPr>
              <a:t>和歌</a:t>
            </a:r>
            <a:r>
              <a:rPr sz="1200" b="1" spc="10" dirty="0" err="1">
                <a:latin typeface="メイリオ" panose="020B0604030504040204" pitchFamily="50" charset="-128"/>
                <a:ea typeface="メイリオ" panose="020B0604030504040204" pitchFamily="50" charset="-128"/>
                <a:cs typeface="DFM秀英横太明朝BJ-P"/>
              </a:rPr>
              <a:t>山</a:t>
            </a:r>
            <a:r>
              <a:rPr sz="1200" b="1" spc="5" dirty="0" err="1">
                <a:latin typeface="メイリオ" panose="020B0604030504040204" pitchFamily="50" charset="-128"/>
                <a:ea typeface="メイリオ" panose="020B0604030504040204" pitchFamily="50" charset="-128"/>
                <a:cs typeface="DFM秀英横太明朝BJ-P"/>
              </a:rPr>
              <a:t>県</a:t>
            </a:r>
            <a:r>
              <a:rPr lang="ja-JP" altLang="en-US" sz="1200" b="1" spc="5" dirty="0">
                <a:latin typeface="メイリオ" panose="020B0604030504040204" pitchFamily="50" charset="-128"/>
                <a:ea typeface="メイリオ" panose="020B0604030504040204" pitchFamily="50" charset="-128"/>
                <a:cs typeface="DFM秀英横太明朝BJ-P"/>
              </a:rPr>
              <a:t>有田市箕島</a:t>
            </a:r>
            <a:r>
              <a:rPr lang="en-US" altLang="ja-JP" sz="1200" b="1" spc="5" dirty="0">
                <a:latin typeface="メイリオ" panose="020B0604030504040204" pitchFamily="50" charset="-128"/>
                <a:ea typeface="メイリオ" panose="020B0604030504040204" pitchFamily="50" charset="-128"/>
                <a:cs typeface="DFM秀英横太明朝BJ-P"/>
              </a:rPr>
              <a:t>33-1</a:t>
            </a:r>
            <a:r>
              <a:rPr sz="1200" b="1" spc="60" dirty="0">
                <a:latin typeface="メイリオ" panose="020B0604030504040204" pitchFamily="50" charset="-128"/>
                <a:ea typeface="メイリオ" panose="020B0604030504040204" pitchFamily="50" charset="-128"/>
                <a:cs typeface="DFM秀英横太明朝BJ-P"/>
              </a:rPr>
              <a:t>）</a:t>
            </a:r>
            <a:endParaRPr sz="1200" dirty="0">
              <a:latin typeface="メイリオ" panose="020B0604030504040204" pitchFamily="50" charset="-128"/>
              <a:ea typeface="メイリオ" panose="020B0604030504040204" pitchFamily="50" charset="-128"/>
              <a:cs typeface="DFM秀英横太明朝BJ-P"/>
            </a:endParaRPr>
          </a:p>
        </p:txBody>
      </p:sp>
      <p:sp>
        <p:nvSpPr>
          <p:cNvPr id="21" name="object 7"/>
          <p:cNvSpPr txBox="1"/>
          <p:nvPr/>
        </p:nvSpPr>
        <p:spPr>
          <a:xfrm>
            <a:off x="4360972" y="9736942"/>
            <a:ext cx="2982056" cy="215444"/>
          </a:xfrm>
          <a:prstGeom prst="rect">
            <a:avLst/>
          </a:prstGeom>
        </p:spPr>
        <p:txBody>
          <a:bodyPr vert="horz" wrap="square" lIns="0" tIns="0" rIns="0" bIns="0" rtlCol="0">
            <a:spAutoFit/>
          </a:bodyPr>
          <a:lstStyle/>
          <a:p>
            <a:pPr marL="12700">
              <a:lnSpc>
                <a:spcPct val="100000"/>
              </a:lnSpc>
            </a:pPr>
            <a:r>
              <a:rPr sz="1400" b="1" spc="10" dirty="0">
                <a:solidFill>
                  <a:srgbClr val="517D33"/>
                </a:solidFill>
                <a:latin typeface="メイリオ" panose="020B0604030504040204" pitchFamily="50" charset="-128"/>
                <a:ea typeface="メイリオ" panose="020B0604030504040204" pitchFamily="50" charset="-128"/>
                <a:cs typeface="DFM秀英横太明朝BJ-P"/>
              </a:rPr>
              <a:t>※</a:t>
            </a:r>
            <a:r>
              <a:rPr lang="ja-JP" altLang="en-US" sz="1400" b="1" spc="10" dirty="0">
                <a:solidFill>
                  <a:srgbClr val="517D33"/>
                </a:solidFill>
                <a:latin typeface="メイリオ" panose="020B0604030504040204" pitchFamily="50" charset="-128"/>
                <a:ea typeface="メイリオ" panose="020B0604030504040204" pitchFamily="50" charset="-128"/>
                <a:cs typeface="DFM秀英横太明朝BJ-P"/>
              </a:rPr>
              <a:t>近隣駐車場等ご利用ください</a:t>
            </a:r>
            <a:endParaRPr sz="1400" dirty="0">
              <a:solidFill>
                <a:srgbClr val="517D33"/>
              </a:solidFill>
              <a:latin typeface="メイリオ" panose="020B0604030504040204" pitchFamily="50" charset="-128"/>
              <a:ea typeface="メイリオ" panose="020B0604030504040204" pitchFamily="50" charset="-128"/>
              <a:cs typeface="DFM秀英横太明朝BJ-P"/>
            </a:endParaRPr>
          </a:p>
        </p:txBody>
      </p:sp>
      <p:sp>
        <p:nvSpPr>
          <p:cNvPr id="22" name="テキスト ボックス 21"/>
          <p:cNvSpPr txBox="1"/>
          <p:nvPr/>
        </p:nvSpPr>
        <p:spPr>
          <a:xfrm>
            <a:off x="439009" y="9844664"/>
            <a:ext cx="7031175" cy="754309"/>
          </a:xfrm>
          <a:prstGeom prst="rect">
            <a:avLst/>
          </a:prstGeom>
          <a:noFill/>
        </p:spPr>
        <p:txBody>
          <a:bodyPr wrap="square" rtlCol="0">
            <a:spAutoFit/>
          </a:bodyPr>
          <a:lstStyle/>
          <a:p>
            <a:pPr defTabSz="937452"/>
            <a:r>
              <a:rPr lang="en-US" altLang="ja-JP" sz="1025" dirty="0">
                <a:solidFill>
                  <a:srgbClr val="1F497D">
                    <a:lumMod val="75000"/>
                  </a:srgbClr>
                </a:solidFill>
              </a:rPr>
              <a:t> </a:t>
            </a:r>
            <a:r>
              <a:rPr lang="ja-JP" altLang="en-US" sz="1025" dirty="0">
                <a:solidFill>
                  <a:prstClr val="black"/>
                </a:solidFill>
              </a:rPr>
              <a:t>　</a:t>
            </a:r>
            <a:r>
              <a:rPr lang="ja-JP" altLang="en-US" sz="1025" b="1" dirty="0">
                <a:solidFill>
                  <a:prstClr val="black"/>
                </a:solidFill>
                <a:latin typeface="ＭＳ Ｐゴシック" panose="020B0600070205080204" pitchFamily="50" charset="-128"/>
              </a:rPr>
              <a:t>〇当機構の保有個人情報保護方針、利用目的</a:t>
            </a:r>
            <a:endParaRPr lang="en-US" altLang="ja-JP" sz="1025" b="1" dirty="0">
              <a:solidFill>
                <a:prstClr val="black"/>
              </a:solidFill>
              <a:latin typeface="ＭＳ Ｐゴシック" panose="020B0600070205080204" pitchFamily="50" charset="-128"/>
            </a:endParaRPr>
          </a:p>
          <a:p>
            <a:pPr defTabSz="937452"/>
            <a:r>
              <a:rPr lang="ja-JP" altLang="en-US" sz="819" dirty="0">
                <a:solidFill>
                  <a:prstClr val="black"/>
                </a:solidFill>
              </a:rPr>
              <a:t> 　　（１）　独立行政法人高齢・障害・求職者雇用支援機構は「個人情報の保護に関する法律」（平成</a:t>
            </a:r>
            <a:r>
              <a:rPr lang="en-US" altLang="ja-JP" sz="819" dirty="0">
                <a:solidFill>
                  <a:prstClr val="black"/>
                </a:solidFill>
              </a:rPr>
              <a:t>15</a:t>
            </a:r>
            <a:r>
              <a:rPr lang="ja-JP" altLang="en-US" sz="819" dirty="0">
                <a:solidFill>
                  <a:prstClr val="black"/>
                </a:solidFill>
              </a:rPr>
              <a:t>年法律第</a:t>
            </a:r>
            <a:r>
              <a:rPr lang="en-US" altLang="ja-JP" sz="819" dirty="0">
                <a:solidFill>
                  <a:prstClr val="black"/>
                </a:solidFill>
              </a:rPr>
              <a:t>57</a:t>
            </a:r>
            <a:r>
              <a:rPr lang="ja-JP" altLang="en-US" sz="819" dirty="0">
                <a:solidFill>
                  <a:prstClr val="black"/>
                </a:solidFill>
              </a:rPr>
              <a:t>号）を遵守し、保有個人情報を適切に</a:t>
            </a:r>
            <a:endParaRPr lang="en-US" altLang="ja-JP" sz="819" dirty="0">
              <a:solidFill>
                <a:prstClr val="black"/>
              </a:solidFill>
            </a:endParaRPr>
          </a:p>
          <a:p>
            <a:pPr marL="36000" defTabSz="937452"/>
            <a:r>
              <a:rPr lang="ja-JP" altLang="en-US" sz="819" dirty="0">
                <a:solidFill>
                  <a:prstClr val="black"/>
                </a:solidFill>
              </a:rPr>
              <a:t> 　　　　　管理し、個人の権利利益を保護いたします。</a:t>
            </a:r>
          </a:p>
          <a:p>
            <a:pPr defTabSz="937452"/>
            <a:r>
              <a:rPr lang="ja-JP" altLang="en-US" sz="819" dirty="0">
                <a:solidFill>
                  <a:prstClr val="black"/>
                </a:solidFill>
              </a:rPr>
              <a:t> 　　（２）　ご記入いただいた個人情報については、訓練の実施に関する事務処理（訓練実施機関への提供、本訓練に関する各種連絡、訓練終了後の</a:t>
            </a:r>
            <a:endParaRPr lang="en-US" altLang="ja-JP" sz="819" dirty="0">
              <a:solidFill>
                <a:prstClr val="black"/>
              </a:solidFill>
            </a:endParaRPr>
          </a:p>
          <a:p>
            <a:pPr marL="36000" defTabSz="937452"/>
            <a:r>
              <a:rPr lang="ja-JP" altLang="en-US" sz="819" dirty="0">
                <a:solidFill>
                  <a:prstClr val="black"/>
                </a:solidFill>
              </a:rPr>
              <a:t> 　　　　　アンケート送付等）及び業務統計に使用するものであり、それ以外に使用することはありません。　</a:t>
            </a:r>
            <a:endParaRPr lang="en-US" altLang="ja-JP" sz="819" dirty="0">
              <a:solidFill>
                <a:prstClr val="black"/>
              </a:solidFill>
            </a:endParaRPr>
          </a:p>
        </p:txBody>
      </p:sp>
      <p:sp>
        <p:nvSpPr>
          <p:cNvPr id="18" name="object 8"/>
          <p:cNvSpPr txBox="1"/>
          <p:nvPr/>
        </p:nvSpPr>
        <p:spPr>
          <a:xfrm>
            <a:off x="7086406" y="10413755"/>
            <a:ext cx="315996" cy="123111"/>
          </a:xfrm>
          <a:prstGeom prst="rect">
            <a:avLst/>
          </a:prstGeom>
        </p:spPr>
        <p:txBody>
          <a:bodyPr vert="horz" wrap="square" lIns="0" tIns="0" rIns="0" bIns="0" rtlCol="0">
            <a:spAutoFit/>
          </a:bodyPr>
          <a:lstStyle/>
          <a:p>
            <a:pPr marL="12700">
              <a:lnSpc>
                <a:spcPct val="100000"/>
              </a:lnSpc>
            </a:pPr>
            <a:r>
              <a:rPr lang="en-US" altLang="ja-JP" sz="800" b="1" spc="-10" dirty="0">
                <a:latin typeface="メイリオ" panose="020B0604030504040204" pitchFamily="50" charset="-128"/>
                <a:ea typeface="メイリオ" panose="020B0604030504040204" pitchFamily="50" charset="-128"/>
                <a:cs typeface="DFM秀英横太明朝BJ-P"/>
              </a:rPr>
              <a:t>S</a:t>
            </a:r>
            <a:endParaRPr sz="800" dirty="0">
              <a:latin typeface="メイリオ" panose="020B0604030504040204" pitchFamily="50" charset="-128"/>
              <a:ea typeface="メイリオ" panose="020B0604030504040204" pitchFamily="50" charset="-128"/>
              <a:cs typeface="DFM秀英横太明朝BJ-P"/>
            </a:endParaRPr>
          </a:p>
        </p:txBody>
      </p:sp>
      <p:grpSp>
        <p:nvGrpSpPr>
          <p:cNvPr id="24" name="グループ化 23"/>
          <p:cNvGrpSpPr/>
          <p:nvPr/>
        </p:nvGrpSpPr>
        <p:grpSpPr>
          <a:xfrm>
            <a:off x="3912104" y="6553528"/>
            <a:ext cx="3406979" cy="2526930"/>
            <a:chOff x="244666" y="0"/>
            <a:chExt cx="5167696" cy="4383912"/>
          </a:xfrm>
        </p:grpSpPr>
        <p:sp>
          <p:nvSpPr>
            <p:cNvPr id="28" name="正方形/長方形 27"/>
            <p:cNvSpPr/>
            <p:nvPr/>
          </p:nvSpPr>
          <p:spPr>
            <a:xfrm rot="21108350" flipV="1">
              <a:off x="1109523" y="2366651"/>
              <a:ext cx="935719" cy="45719"/>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nvGrpSpPr>
            <p:cNvPr id="29" name="グループ化 28"/>
            <p:cNvGrpSpPr/>
            <p:nvPr/>
          </p:nvGrpSpPr>
          <p:grpSpPr>
            <a:xfrm>
              <a:off x="244666" y="0"/>
              <a:ext cx="5167696" cy="4383912"/>
              <a:chOff x="244666" y="0"/>
              <a:chExt cx="5167696" cy="4383912"/>
            </a:xfrm>
          </p:grpSpPr>
          <p:sp>
            <p:nvSpPr>
              <p:cNvPr id="30" name="正方形/長方形 29"/>
              <p:cNvSpPr/>
              <p:nvPr/>
            </p:nvSpPr>
            <p:spPr>
              <a:xfrm rot="5619336">
                <a:off x="3877919" y="1704688"/>
                <a:ext cx="447200" cy="45719"/>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nvGrpSpPr>
              <p:cNvPr id="31" name="グループ化 30"/>
              <p:cNvGrpSpPr/>
              <p:nvPr/>
            </p:nvGrpSpPr>
            <p:grpSpPr>
              <a:xfrm>
                <a:off x="244666" y="0"/>
                <a:ext cx="5167696" cy="4383912"/>
                <a:chOff x="244666" y="0"/>
                <a:chExt cx="5167696" cy="4383912"/>
              </a:xfrm>
            </p:grpSpPr>
            <p:sp>
              <p:nvSpPr>
                <p:cNvPr id="32" name="正方形/長方形 31"/>
                <p:cNvSpPr/>
                <p:nvPr/>
              </p:nvSpPr>
              <p:spPr>
                <a:xfrm rot="344811" flipV="1">
                  <a:off x="4335716" y="834114"/>
                  <a:ext cx="1076646" cy="45719"/>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33" name="正方形/長方形 32"/>
                <p:cNvSpPr/>
                <p:nvPr/>
              </p:nvSpPr>
              <p:spPr>
                <a:xfrm rot="344811">
                  <a:off x="348537" y="2889815"/>
                  <a:ext cx="5056594" cy="80844"/>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34" name="正方形/長方形 33"/>
                <p:cNvSpPr/>
                <p:nvPr/>
              </p:nvSpPr>
              <p:spPr>
                <a:xfrm rot="294332">
                  <a:off x="335043" y="3994425"/>
                  <a:ext cx="4981514" cy="137413"/>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nvGrpSpPr>
                <p:cNvPr id="62" name="グループ化 61"/>
                <p:cNvGrpSpPr/>
                <p:nvPr/>
              </p:nvGrpSpPr>
              <p:grpSpPr>
                <a:xfrm>
                  <a:off x="323850" y="301970"/>
                  <a:ext cx="5057776" cy="410131"/>
                  <a:chOff x="323850" y="301970"/>
                  <a:chExt cx="5057775" cy="410132"/>
                </a:xfrm>
              </p:grpSpPr>
              <p:sp>
                <p:nvSpPr>
                  <p:cNvPr id="65" name="正方形/長方形 64"/>
                  <p:cNvSpPr/>
                  <p:nvPr/>
                </p:nvSpPr>
                <p:spPr>
                  <a:xfrm rot="242049">
                    <a:off x="323850" y="457200"/>
                    <a:ext cx="5057775" cy="104775"/>
                  </a:xfrm>
                  <a:prstGeom prst="rect">
                    <a:avLst/>
                  </a:prstGeom>
                  <a:solidFill>
                    <a:schemeClr val="bg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66" name="正方形/長方形 65"/>
                  <p:cNvSpPr/>
                  <p:nvPr/>
                </p:nvSpPr>
                <p:spPr>
                  <a:xfrm rot="223886">
                    <a:off x="575471" y="301970"/>
                    <a:ext cx="237430" cy="92978"/>
                  </a:xfrm>
                  <a:prstGeom prst="rect">
                    <a:avLst/>
                  </a:prstGeom>
                  <a:solidFill>
                    <a:schemeClr val="tx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67" name="正方形/長方形 66"/>
                  <p:cNvSpPr/>
                  <p:nvPr/>
                </p:nvSpPr>
                <p:spPr>
                  <a:xfrm rot="223886">
                    <a:off x="1104902" y="348295"/>
                    <a:ext cx="237430" cy="92977"/>
                  </a:xfrm>
                  <a:prstGeom prst="rect">
                    <a:avLst/>
                  </a:prstGeom>
                  <a:solidFill>
                    <a:schemeClr val="tx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68" name="正方形/長方形 67"/>
                  <p:cNvSpPr/>
                  <p:nvPr/>
                </p:nvSpPr>
                <p:spPr>
                  <a:xfrm rot="223886">
                    <a:off x="1647824" y="387657"/>
                    <a:ext cx="237430" cy="92977"/>
                  </a:xfrm>
                  <a:prstGeom prst="rect">
                    <a:avLst/>
                  </a:prstGeom>
                  <a:solidFill>
                    <a:schemeClr val="tx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69" name="正方形/長方形 68"/>
                  <p:cNvSpPr/>
                  <p:nvPr/>
                </p:nvSpPr>
                <p:spPr>
                  <a:xfrm rot="223886">
                    <a:off x="4305302" y="578497"/>
                    <a:ext cx="237430" cy="92977"/>
                  </a:xfrm>
                  <a:prstGeom prst="rect">
                    <a:avLst/>
                  </a:prstGeom>
                  <a:solidFill>
                    <a:schemeClr val="tx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70" name="正方形/長方形 69"/>
                  <p:cNvSpPr/>
                  <p:nvPr/>
                </p:nvSpPr>
                <p:spPr>
                  <a:xfrm rot="223886">
                    <a:off x="4781550" y="619125"/>
                    <a:ext cx="237430" cy="92977"/>
                  </a:xfrm>
                  <a:prstGeom prst="rect">
                    <a:avLst/>
                  </a:prstGeom>
                  <a:solidFill>
                    <a:schemeClr val="tx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71" name="正方形/長方形 70"/>
                  <p:cNvSpPr/>
                  <p:nvPr/>
                </p:nvSpPr>
                <p:spPr>
                  <a:xfrm rot="223886">
                    <a:off x="2190750" y="419100"/>
                    <a:ext cx="237430" cy="92977"/>
                  </a:xfrm>
                  <a:prstGeom prst="rect">
                    <a:avLst/>
                  </a:prstGeom>
                  <a:solidFill>
                    <a:schemeClr val="tx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72" name="正方形/長方形 71"/>
                  <p:cNvSpPr/>
                  <p:nvPr/>
                </p:nvSpPr>
                <p:spPr>
                  <a:xfrm rot="223886">
                    <a:off x="2577686" y="408362"/>
                    <a:ext cx="496229" cy="194821"/>
                  </a:xfrm>
                  <a:prstGeom prst="rect">
                    <a:avLst/>
                  </a:prstGeom>
                  <a:solidFill>
                    <a:sysClr val="window" lastClr="FFFFFF"/>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73" name="正方形/長方形 72"/>
                  <p:cNvSpPr/>
                  <p:nvPr/>
                </p:nvSpPr>
                <p:spPr>
                  <a:xfrm rot="223886">
                    <a:off x="3800475" y="552451"/>
                    <a:ext cx="237430" cy="92977"/>
                  </a:xfrm>
                  <a:prstGeom prst="rect">
                    <a:avLst/>
                  </a:prstGeom>
                  <a:solidFill>
                    <a:schemeClr val="tx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74" name="正方形/長方形 73"/>
                  <p:cNvSpPr/>
                  <p:nvPr/>
                </p:nvSpPr>
                <p:spPr>
                  <a:xfrm rot="223886">
                    <a:off x="3286124" y="504825"/>
                    <a:ext cx="237430" cy="92977"/>
                  </a:xfrm>
                  <a:prstGeom prst="rect">
                    <a:avLst/>
                  </a:prstGeom>
                  <a:solidFill>
                    <a:schemeClr val="tx1"/>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sp>
              <p:nvSpPr>
                <p:cNvPr id="36" name="テキスト ボックス 30"/>
                <p:cNvSpPr txBox="1"/>
                <p:nvPr/>
              </p:nvSpPr>
              <p:spPr>
                <a:xfrm>
                  <a:off x="2505075" y="0"/>
                  <a:ext cx="1152525" cy="381000"/>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000" b="1">
                      <a:latin typeface="メイリオ" panose="020B0604030504040204" pitchFamily="50" charset="-128"/>
                      <a:ea typeface="メイリオ" panose="020B0604030504040204" pitchFamily="50" charset="-128"/>
                    </a:rPr>
                    <a:t>JR</a:t>
                  </a:r>
                  <a:r>
                    <a:rPr kumimoji="1" lang="ja-JP" altLang="en-US" sz="1000" b="1">
                      <a:latin typeface="メイリオ" panose="020B0604030504040204" pitchFamily="50" charset="-128"/>
                      <a:ea typeface="メイリオ" panose="020B0604030504040204" pitchFamily="50" charset="-128"/>
                    </a:rPr>
                    <a:t>箕島駅</a:t>
                  </a:r>
                </a:p>
              </p:txBody>
            </p:sp>
            <p:sp>
              <p:nvSpPr>
                <p:cNvPr id="59" name="正方形/長方形 58"/>
                <p:cNvSpPr/>
                <p:nvPr/>
              </p:nvSpPr>
              <p:spPr>
                <a:xfrm rot="330328">
                  <a:off x="339759" y="3078182"/>
                  <a:ext cx="5049946" cy="878711"/>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38" name="正方形/長方形 37"/>
                <p:cNvSpPr/>
                <p:nvPr/>
              </p:nvSpPr>
              <p:spPr>
                <a:xfrm>
                  <a:off x="304799" y="38100"/>
                  <a:ext cx="5100358" cy="4345812"/>
                </a:xfrm>
                <a:prstGeom prst="rect">
                  <a:avLst/>
                </a:prstGeom>
                <a:no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39" name="テキスト ボックス 26"/>
                <p:cNvSpPr txBox="1"/>
                <p:nvPr/>
              </p:nvSpPr>
              <p:spPr>
                <a:xfrm>
                  <a:off x="3771900" y="3409950"/>
                  <a:ext cx="1304924" cy="378439"/>
                </a:xfrm>
                <a:prstGeom prst="round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050" b="1" dirty="0">
                      <a:latin typeface="メイリオ" panose="020B0604030504040204" pitchFamily="50" charset="-128"/>
                      <a:ea typeface="メイリオ" panose="020B0604030504040204" pitchFamily="50" charset="-128"/>
                    </a:rPr>
                    <a:t>有田川</a:t>
                  </a:r>
                </a:p>
              </p:txBody>
            </p:sp>
            <p:sp>
              <p:nvSpPr>
                <p:cNvPr id="40" name="正方形/長方形 39"/>
                <p:cNvSpPr/>
                <p:nvPr/>
              </p:nvSpPr>
              <p:spPr>
                <a:xfrm rot="16661240">
                  <a:off x="994819" y="2292837"/>
                  <a:ext cx="3266574" cy="124990"/>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41" name="正方形/長方形 40"/>
                <p:cNvSpPr/>
                <p:nvPr/>
              </p:nvSpPr>
              <p:spPr>
                <a:xfrm rot="812386">
                  <a:off x="285254" y="2321988"/>
                  <a:ext cx="857779" cy="56112"/>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42" name="正方形/長方形 41"/>
                <p:cNvSpPr/>
                <p:nvPr/>
              </p:nvSpPr>
              <p:spPr>
                <a:xfrm rot="320501">
                  <a:off x="2002700" y="2358571"/>
                  <a:ext cx="1410392" cy="45719"/>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43" name="正方形/長方形 42"/>
                <p:cNvSpPr/>
                <p:nvPr/>
              </p:nvSpPr>
              <p:spPr>
                <a:xfrm rot="17067732">
                  <a:off x="2905468" y="2452531"/>
                  <a:ext cx="1028344" cy="45719"/>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44" name="正方形/長方形 43"/>
                <p:cNvSpPr/>
                <p:nvPr/>
              </p:nvSpPr>
              <p:spPr>
                <a:xfrm rot="344811">
                  <a:off x="380269" y="969428"/>
                  <a:ext cx="3976882" cy="45719"/>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nvGrpSpPr>
                <p:cNvPr id="45" name="グループ化 44"/>
                <p:cNvGrpSpPr/>
                <p:nvPr/>
              </p:nvGrpSpPr>
              <p:grpSpPr>
                <a:xfrm>
                  <a:off x="244666" y="952762"/>
                  <a:ext cx="5154347" cy="510685"/>
                  <a:chOff x="244666" y="952762"/>
                  <a:chExt cx="5154347" cy="510685"/>
                </a:xfrm>
              </p:grpSpPr>
              <p:sp>
                <p:nvSpPr>
                  <p:cNvPr id="57" name="正方形/長方形 56"/>
                  <p:cNvSpPr/>
                  <p:nvPr/>
                </p:nvSpPr>
                <p:spPr>
                  <a:xfrm rot="344811">
                    <a:off x="1094178" y="1412898"/>
                    <a:ext cx="4304835" cy="50549"/>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58" name="正方形/長方形 57"/>
                  <p:cNvSpPr/>
                  <p:nvPr/>
                </p:nvSpPr>
                <p:spPr>
                  <a:xfrm rot="1706240">
                    <a:off x="244666" y="952762"/>
                    <a:ext cx="910346" cy="45719"/>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sp>
              <p:nvSpPr>
                <p:cNvPr id="46" name="正方形/長方形 45"/>
                <p:cNvSpPr/>
                <p:nvPr/>
              </p:nvSpPr>
              <p:spPr>
                <a:xfrm>
                  <a:off x="2711797" y="1939199"/>
                  <a:ext cx="1393478" cy="45719"/>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47" name="正方形/長方形 46"/>
                <p:cNvSpPr/>
                <p:nvPr/>
              </p:nvSpPr>
              <p:spPr>
                <a:xfrm rot="16583425" flipV="1">
                  <a:off x="3960922" y="1130124"/>
                  <a:ext cx="736580" cy="45719"/>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48" name="正方形/長方形 47"/>
                <p:cNvSpPr/>
                <p:nvPr/>
              </p:nvSpPr>
              <p:spPr>
                <a:xfrm rot="5849733" flipV="1">
                  <a:off x="1337110" y="1634562"/>
                  <a:ext cx="1422518" cy="45719"/>
                </a:xfrm>
                <a:prstGeom prst="rect">
                  <a:avLst/>
                </a:prstGeom>
                <a:solidFill>
                  <a:srgbClr val="8080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50" name="角丸四角形 49"/>
                <p:cNvSpPr/>
                <p:nvPr/>
              </p:nvSpPr>
              <p:spPr>
                <a:xfrm rot="374151">
                  <a:off x="2705177" y="2564218"/>
                  <a:ext cx="559101" cy="293774"/>
                </a:xfrm>
                <a:prstGeom prst="roundRect">
                  <a:avLst/>
                </a:prstGeom>
                <a:solidFill>
                  <a:schemeClr val="bg1">
                    <a:lumMod val="75000"/>
                  </a:schemeClr>
                </a:solidFill>
                <a:ln w="9525">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51" name="角丸四角形 50"/>
                <p:cNvSpPr/>
                <p:nvPr/>
              </p:nvSpPr>
              <p:spPr>
                <a:xfrm>
                  <a:off x="3171826" y="2066925"/>
                  <a:ext cx="218627" cy="299004"/>
                </a:xfrm>
                <a:prstGeom prst="roundRect">
                  <a:avLst/>
                </a:prstGeom>
                <a:solidFill>
                  <a:schemeClr val="accent2">
                    <a:lumMod val="60000"/>
                    <a:lumOff val="40000"/>
                  </a:schemeClr>
                </a:solid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52" name="テキスト ボックス 10"/>
                <p:cNvSpPr txBox="1"/>
                <p:nvPr/>
              </p:nvSpPr>
              <p:spPr>
                <a:xfrm flipH="1">
                  <a:off x="1508111" y="1561826"/>
                  <a:ext cx="1249054" cy="761999"/>
                </a:xfrm>
                <a:prstGeom prst="wedgeRoundRectCallout">
                  <a:avLst>
                    <a:gd name="adj1" fmla="val -82098"/>
                    <a:gd name="adj2" fmla="val 24633"/>
                    <a:gd name="adj3" fmla="val 16667"/>
                  </a:avLst>
                </a:prstGeom>
                <a:solidFill>
                  <a:schemeClr val="accent2">
                    <a:lumMod val="20000"/>
                    <a:lumOff val="80000"/>
                  </a:schemeClr>
                </a:solidFill>
                <a:ln w="38100" cmpd="sng">
                  <a:solidFill>
                    <a:sysClr val="windowText" lastClr="000000"/>
                  </a:solid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900" b="1" dirty="0">
                      <a:latin typeface="メイリオ" panose="020B0604030504040204" pitchFamily="50" charset="-128"/>
                      <a:ea typeface="メイリオ" panose="020B0604030504040204" pitchFamily="50" charset="-128"/>
                    </a:rPr>
                    <a:t>紀州有田               商工会議所</a:t>
                  </a:r>
                </a:p>
              </p:txBody>
            </p:sp>
            <p:sp>
              <p:nvSpPr>
                <p:cNvPr id="54" name="テキスト ボックス 56"/>
                <p:cNvSpPr txBox="1"/>
                <p:nvPr/>
              </p:nvSpPr>
              <p:spPr>
                <a:xfrm>
                  <a:off x="749345" y="2479516"/>
                  <a:ext cx="1743075" cy="276225"/>
                </a:xfrm>
                <a:prstGeom prst="wedgeRoundRectCallout">
                  <a:avLst>
                    <a:gd name="adj1" fmla="val 66684"/>
                    <a:gd name="adj2" fmla="val 42864"/>
                    <a:gd name="adj3" fmla="val 16667"/>
                  </a:avLst>
                </a:prstGeom>
                <a:solidFill>
                  <a:schemeClr val="lt1"/>
                </a:solidFill>
                <a:ln w="19050" cmpd="sng">
                  <a:solidFill>
                    <a:sysClr val="windowText" lastClr="000000"/>
                  </a:solid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800" b="1" dirty="0">
                      <a:latin typeface="メイリオ" panose="020B0604030504040204" pitchFamily="50" charset="-128"/>
                      <a:ea typeface="メイリオ" panose="020B0604030504040204" pitchFamily="50" charset="-128"/>
                    </a:rPr>
                    <a:t>有田市保健センター</a:t>
                  </a:r>
                </a:p>
              </p:txBody>
            </p:sp>
          </p:grpSp>
        </p:grpSp>
      </p:grpSp>
      <p:sp>
        <p:nvSpPr>
          <p:cNvPr id="17" name="テキスト ボックス 9">
            <a:extLst>
              <a:ext uri="{FF2B5EF4-FFF2-40B4-BE49-F238E27FC236}">
                <a16:creationId xmlns:a16="http://schemas.microsoft.com/office/drawing/2014/main" id="{14C1D10D-6679-4F00-BBC0-69D748B4E860}"/>
              </a:ext>
            </a:extLst>
          </p:cNvPr>
          <p:cNvSpPr txBox="1"/>
          <p:nvPr/>
        </p:nvSpPr>
        <p:spPr>
          <a:xfrm>
            <a:off x="307605" y="7435913"/>
            <a:ext cx="3888988" cy="2015936"/>
          </a:xfrm>
          <a:prstGeom prst="rect">
            <a:avLst/>
          </a:prstGeom>
          <a:noFill/>
        </p:spPr>
        <p:txBody>
          <a:bodyPr wrap="square" rtlCol="0">
            <a:spAutoFit/>
          </a:bodyPr>
          <a:lstStyle/>
          <a:p>
            <a:pPr defTabSz="468725">
              <a:lnSpc>
                <a:spcPts val="1025"/>
              </a:lnSpc>
            </a:pPr>
            <a:r>
              <a:rPr lang="ja-JP" altLang="en-US" sz="923" b="1"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      </a:t>
            </a: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a:t>
            </a:r>
            <a:r>
              <a:rPr lang="ja-JP" altLang="en-US" sz="923" dirty="0">
                <a:solidFill>
                  <a:srgbClr val="000000"/>
                </a:solidFill>
                <a:latin typeface="ＭＳ Ｐゴシック" panose="020B0600070205080204" pitchFamily="50" charset="-128"/>
                <a:ea typeface="ＭＳ ゴシック" panose="020B0609070205080204" pitchFamily="49" charset="-128"/>
                <a:cs typeface="ＭＳ 明朝" panose="02020609040205080304" pitchFamily="17" charset="-128"/>
              </a:rPr>
              <a:t>受講対象者</a:t>
            </a:r>
            <a:endParaRPr lang="en-US" altLang="ja-JP" sz="923" dirty="0">
              <a:solidFill>
                <a:srgbClr val="000000"/>
              </a:solidFill>
              <a:latin typeface="ＭＳ Ｐゴシック" panose="020B0600070205080204" pitchFamily="50" charset="-128"/>
              <a:ea typeface="ＭＳ ゴシック" panose="020B0609070205080204" pitchFamily="49" charset="-128"/>
              <a:cs typeface="ＭＳ 明朝" panose="02020609040205080304" pitchFamily="17" charset="-128"/>
            </a:endParaRPr>
          </a:p>
          <a:p>
            <a:pPr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ＭＳ 明朝" panose="02020609040205080304" pitchFamily="17" charset="-128"/>
              </a:rPr>
              <a:t>　　　</a:t>
            </a: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企業（事業主）からの指示による申込みに限ります。</a:t>
            </a:r>
            <a:br>
              <a:rPr lang="en-US" altLang="ja-JP"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b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　　　個人での受講はできません。</a:t>
            </a:r>
            <a:endParaRPr lang="en-US" altLang="ja-JP" sz="923" dirty="0">
              <a:solidFill>
                <a:prstClr val="black"/>
              </a:solidFill>
              <a:latin typeface="ＭＳ Ｐゴシック" panose="020B0600070205080204" pitchFamily="50" charset="-128"/>
              <a:cs typeface="Times New Roman" panose="02020603050405020304" pitchFamily="18" charset="0"/>
            </a:endParaRPr>
          </a:p>
          <a:p>
            <a:pPr defTabSz="468725">
              <a:lnSpc>
                <a:spcPts val="1025"/>
              </a:lnSpc>
            </a:pPr>
            <a:r>
              <a:rPr lang="ja-JP" altLang="en-US" sz="923" dirty="0">
                <a:solidFill>
                  <a:srgbClr val="000000"/>
                </a:solidFill>
                <a:latin typeface="ＭＳ Ｐゴシック" panose="020B0600070205080204" pitchFamily="50" charset="-128"/>
                <a:cs typeface="Times New Roman" panose="02020603050405020304" pitchFamily="18" charset="0"/>
              </a:rPr>
              <a:t>　　　</a:t>
            </a: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●開講の決定</a:t>
            </a:r>
            <a:endParaRPr lang="en-US" altLang="ja-JP"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endParaRPr>
          </a:p>
          <a:p>
            <a:pPr marL="342000"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募集締切日（開講日の２週間前）時点での応募状況により</a:t>
            </a:r>
            <a:endParaRPr lang="en-US" altLang="ja-JP"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endParaRPr>
          </a:p>
          <a:p>
            <a:pPr marL="342000"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判断します。</a:t>
            </a:r>
            <a:endParaRPr lang="en-US" altLang="ja-JP"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endParaRPr>
          </a:p>
          <a:p>
            <a:pPr indent="234364"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　なお、申込人数が５名以下の場合は中止といたします。</a:t>
            </a:r>
            <a:endParaRPr lang="ja-JP" altLang="en-US" sz="923" dirty="0">
              <a:solidFill>
                <a:prstClr val="black"/>
              </a:solidFill>
              <a:latin typeface="ＭＳ Ｐゴシック" panose="020B0600070205080204" pitchFamily="50" charset="-128"/>
              <a:cs typeface="ＭＳ Ｐゴシック" panose="020B0600070205080204" pitchFamily="50" charset="-128"/>
            </a:endParaRPr>
          </a:p>
          <a:p>
            <a:pPr indent="234364"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●キャンセルの取扱い</a:t>
            </a:r>
            <a:endParaRPr lang="en-US" altLang="ja-JP"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endParaRPr>
          </a:p>
          <a:p>
            <a:pPr indent="234364"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　開講日の３開庁日前を過ぎてからのキャンセルの場合は、</a:t>
            </a:r>
            <a:endParaRPr lang="en-US" altLang="ja-JP"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endParaRPr>
          </a:p>
          <a:p>
            <a:pPr indent="234364"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　受講料を全額ご負担いただきます。</a:t>
            </a:r>
            <a:endParaRPr lang="ja-JP" altLang="en-US" sz="923" dirty="0">
              <a:solidFill>
                <a:prstClr val="black"/>
              </a:solidFill>
              <a:latin typeface="ＭＳ Ｐゴシック" panose="020B0600070205080204" pitchFamily="50" charset="-128"/>
              <a:cs typeface="ＭＳ Ｐゴシック" panose="020B0600070205080204" pitchFamily="50" charset="-128"/>
            </a:endParaRPr>
          </a:p>
          <a:p>
            <a:pPr indent="234364"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●受講者の変更</a:t>
            </a:r>
            <a:endParaRPr lang="en-US" altLang="ja-JP"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endParaRPr>
          </a:p>
          <a:p>
            <a:pPr marL="342000"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別途、手続きが必要です。速やかにご連絡ください。</a:t>
            </a:r>
            <a:endParaRPr lang="en-US" altLang="ja-JP"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endParaRPr>
          </a:p>
          <a:p>
            <a:pPr indent="234364"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●事業主等アンケートの実施</a:t>
            </a:r>
            <a:endParaRPr lang="en-US" altLang="ja-JP"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endParaRPr>
          </a:p>
          <a:p>
            <a:pPr marL="342000"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訓練の約２か月後に、訓練効果に関するアンケートを送付</a:t>
            </a:r>
            <a:endParaRPr lang="en-US" altLang="ja-JP"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endParaRPr>
          </a:p>
          <a:p>
            <a:pPr marL="342000" defTabSz="468725">
              <a:lnSpc>
                <a:spcPts val="1025"/>
              </a:lnSpc>
            </a:pPr>
            <a:r>
              <a:rPr lang="ja-JP" altLang="en-US" sz="923" dirty="0">
                <a:solidFill>
                  <a:srgbClr val="000000"/>
                </a:solidFill>
                <a:latin typeface="ＭＳ Ｐゴシック" panose="020B0600070205080204" pitchFamily="50" charset="-128"/>
                <a:ea typeface="ＭＳ ゴシック" panose="020B0609070205080204" pitchFamily="49" charset="-128"/>
                <a:cs typeface="Times New Roman" panose="02020603050405020304" pitchFamily="18" charset="0"/>
              </a:rPr>
              <a:t>しますので、ご回答をお願いします。</a:t>
            </a:r>
            <a:endParaRPr lang="ja-JP" altLang="en-US" sz="923" dirty="0">
              <a:solidFill>
                <a:prstClr val="black"/>
              </a:solidFill>
              <a:latin typeface="ＭＳ Ｐゴシック" panose="020B0600070205080204" pitchFamily="50" charset="-128"/>
              <a:cs typeface="ＭＳ Ｐゴシック" panose="020B0600070205080204" pitchFamily="50" charset="-128"/>
            </a:endParaRPr>
          </a:p>
        </p:txBody>
      </p:sp>
      <p:sp>
        <p:nvSpPr>
          <p:cNvPr id="5" name="角丸四角形 49">
            <a:extLst>
              <a:ext uri="{FF2B5EF4-FFF2-40B4-BE49-F238E27FC236}">
                <a16:creationId xmlns:a16="http://schemas.microsoft.com/office/drawing/2014/main" id="{E770C313-6E72-1A24-E534-ED5A4F734911}"/>
              </a:ext>
            </a:extLst>
          </p:cNvPr>
          <p:cNvSpPr/>
          <p:nvPr/>
        </p:nvSpPr>
        <p:spPr>
          <a:xfrm rot="374151">
            <a:off x="6101559" y="7952447"/>
            <a:ext cx="368606" cy="276045"/>
          </a:xfrm>
          <a:prstGeom prst="roundRect">
            <a:avLst/>
          </a:prstGeom>
          <a:solidFill>
            <a:schemeClr val="bg1">
              <a:lumMod val="75000"/>
            </a:schemeClr>
          </a:solidFill>
          <a:ln w="9525">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6" name="テキスト ボックス 56">
            <a:extLst>
              <a:ext uri="{FF2B5EF4-FFF2-40B4-BE49-F238E27FC236}">
                <a16:creationId xmlns:a16="http://schemas.microsoft.com/office/drawing/2014/main" id="{2AC7107B-FFC7-3BBF-02D3-EE912E3B4814}"/>
              </a:ext>
            </a:extLst>
          </p:cNvPr>
          <p:cNvSpPr txBox="1"/>
          <p:nvPr/>
        </p:nvSpPr>
        <p:spPr>
          <a:xfrm flipH="1">
            <a:off x="6477798" y="7792505"/>
            <a:ext cx="759589" cy="248701"/>
          </a:xfrm>
          <a:prstGeom prst="wedgeRoundRectCallout">
            <a:avLst>
              <a:gd name="adj1" fmla="val 71700"/>
              <a:gd name="adj2" fmla="val 58184"/>
              <a:gd name="adj3" fmla="val 16667"/>
            </a:avLst>
          </a:prstGeom>
          <a:solidFill>
            <a:schemeClr val="lt1"/>
          </a:solidFill>
          <a:ln w="19050" cmpd="sng">
            <a:solidFill>
              <a:sysClr val="windowText" lastClr="000000"/>
            </a:solid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800" b="1" dirty="0">
                <a:latin typeface="メイリオ" panose="020B0604030504040204" pitchFamily="50" charset="-128"/>
                <a:ea typeface="メイリオ" panose="020B0604030504040204" pitchFamily="50" charset="-128"/>
              </a:rPr>
              <a:t>箕島中学校</a:t>
            </a:r>
          </a:p>
        </p:txBody>
      </p:sp>
    </p:spTree>
    <p:extLst>
      <p:ext uri="{BB962C8B-B14F-4D97-AF65-F5344CB8AC3E}">
        <p14:creationId xmlns:p14="http://schemas.microsoft.com/office/powerpoint/2010/main" val="34891678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1.pptx" id="{D8CEF92E-E621-4889-A2C4-D44EA4896D94}" vid="{7BA0B976-7AA0-4750-86DE-53A6EBAC7E7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2299</TotalTime>
  <Words>980</Words>
  <Application>Microsoft Office PowerPoint</Application>
  <PresentationFormat>ユーザー設定</PresentationFormat>
  <Paragraphs>156</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HG丸ｺﾞｼｯｸM-PRO</vt:lpstr>
      <vt:lpstr>ＭＳ Ｐゴシック</vt:lpstr>
      <vt:lpstr>ＭＳ ゴシック</vt:lpstr>
      <vt:lpstr>メイリオ</vt:lpstr>
      <vt:lpstr>Arial</vt:lpstr>
      <vt:lpstr>Calibri</vt:lpstr>
      <vt:lpstr>Calibri Light</vt:lpstr>
      <vt:lpstr>Century</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募集チラシ（DX（デジタルトランスフォーメーション）の推進）</dc:title>
  <dc:creator>高齢・障害・求職者雇用支援機構</dc:creator>
  <cp:lastModifiedBy>紀州有田 オフィス</cp:lastModifiedBy>
  <cp:revision>250</cp:revision>
  <cp:lastPrinted>2023-02-01T08:13:02Z</cp:lastPrinted>
  <dcterms:created xsi:type="dcterms:W3CDTF">2013-08-08T01:25:55Z</dcterms:created>
  <dcterms:modified xsi:type="dcterms:W3CDTF">2023-02-01T08:13:49Z</dcterms:modified>
</cp:coreProperties>
</file>